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9.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0.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3.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8"/>
  </p:notesMasterIdLst>
  <p:sldIdLst>
    <p:sldId id="256" r:id="rId2"/>
    <p:sldId id="262" r:id="rId3"/>
    <p:sldId id="259" r:id="rId4"/>
    <p:sldId id="260" r:id="rId5"/>
    <p:sldId id="309" r:id="rId6"/>
    <p:sldId id="261" r:id="rId7"/>
    <p:sldId id="275" r:id="rId8"/>
    <p:sldId id="288" r:id="rId9"/>
    <p:sldId id="276" r:id="rId10"/>
    <p:sldId id="300" r:id="rId11"/>
    <p:sldId id="298" r:id="rId12"/>
    <p:sldId id="287" r:id="rId13"/>
    <p:sldId id="286" r:id="rId14"/>
    <p:sldId id="285" r:id="rId15"/>
    <p:sldId id="284" r:id="rId16"/>
    <p:sldId id="290" r:id="rId17"/>
    <p:sldId id="282" r:id="rId18"/>
    <p:sldId id="291" r:id="rId19"/>
    <p:sldId id="293" r:id="rId20"/>
    <p:sldId id="294" r:id="rId21"/>
    <p:sldId id="280" r:id="rId22"/>
    <p:sldId id="297" r:id="rId23"/>
    <p:sldId id="312" r:id="rId24"/>
    <p:sldId id="299" r:id="rId25"/>
    <p:sldId id="292" r:id="rId26"/>
    <p:sldId id="307" r:id="rId27"/>
    <p:sldId id="301" r:id="rId28"/>
    <p:sldId id="306" r:id="rId29"/>
    <p:sldId id="281" r:id="rId30"/>
    <p:sldId id="302" r:id="rId31"/>
    <p:sldId id="304" r:id="rId32"/>
    <p:sldId id="295" r:id="rId33"/>
    <p:sldId id="305" r:id="rId34"/>
    <p:sldId id="308" r:id="rId35"/>
    <p:sldId id="310" r:id="rId36"/>
    <p:sldId id="31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oduction" id="{20E26FBC-3F12-4A9A-8F51-CCCC4A6C76C8}">
          <p14:sldIdLst>
            <p14:sldId id="256"/>
            <p14:sldId id="262"/>
            <p14:sldId id="259"/>
            <p14:sldId id="260"/>
            <p14:sldId id="309"/>
            <p14:sldId id="261"/>
            <p14:sldId id="275"/>
            <p14:sldId id="288"/>
            <p14:sldId id="276"/>
          </p14:sldIdLst>
        </p14:section>
        <p14:section name="AE &amp; VAE" id="{03E60672-B5D7-4364-A364-FC97423BD470}">
          <p14:sldIdLst>
            <p14:sldId id="300"/>
            <p14:sldId id="298"/>
            <p14:sldId id="287"/>
            <p14:sldId id="286"/>
            <p14:sldId id="285"/>
            <p14:sldId id="284"/>
            <p14:sldId id="290"/>
            <p14:sldId id="282"/>
            <p14:sldId id="291"/>
            <p14:sldId id="293"/>
            <p14:sldId id="294"/>
            <p14:sldId id="280"/>
            <p14:sldId id="297"/>
            <p14:sldId id="312"/>
            <p14:sldId id="299"/>
            <p14:sldId id="292"/>
            <p14:sldId id="307"/>
          </p14:sldIdLst>
        </p14:section>
        <p14:section name="VAE based DRL approaches" id="{06D20856-24DB-486A-9D9F-75EF8704C5CD}">
          <p14:sldIdLst>
            <p14:sldId id="301"/>
            <p14:sldId id="306"/>
            <p14:sldId id="281"/>
            <p14:sldId id="302"/>
            <p14:sldId id="304"/>
            <p14:sldId id="295"/>
            <p14:sldId id="305"/>
            <p14:sldId id="308"/>
            <p14:sldId id="310"/>
            <p14:sldId id="3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3F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5" autoAdjust="0"/>
    <p:restoredTop sz="79322" autoAdjust="0"/>
  </p:normalViewPr>
  <p:slideViewPr>
    <p:cSldViewPr snapToGrid="0">
      <p:cViewPr varScale="1">
        <p:scale>
          <a:sx n="75" d="100"/>
          <a:sy n="75" d="100"/>
        </p:scale>
        <p:origin x="888" y="77"/>
      </p:cViewPr>
      <p:guideLst/>
    </p:cSldViewPr>
  </p:slideViewPr>
  <p:notesTextViewPr>
    <p:cViewPr>
      <p:scale>
        <a:sx n="1" d="1"/>
        <a:sy n="1" d="1"/>
      </p:scale>
      <p:origin x="0" y="0"/>
    </p:cViewPr>
  </p:notesTextViewPr>
  <p:notesViewPr>
    <p:cSldViewPr snapToGrid="0">
      <p:cViewPr varScale="1">
        <p:scale>
          <a:sx n="69" d="100"/>
          <a:sy n="69" d="100"/>
        </p:scale>
        <p:origin x="3408"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42371-B16F-40A3-AA68-E9CF6E1F927F}" type="datetimeFigureOut">
              <a:rPr lang="en-US" smtClean="0"/>
              <a:t>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CF74D-2D66-4D22-8FC5-C4245FB75EA1}" type="slidenum">
              <a:rPr lang="en-US" smtClean="0"/>
              <a:t>‹#›</a:t>
            </a:fld>
            <a:endParaRPr lang="en-US"/>
          </a:p>
        </p:txBody>
      </p:sp>
    </p:spTree>
    <p:extLst>
      <p:ext uri="{BB962C8B-B14F-4D97-AF65-F5344CB8AC3E}">
        <p14:creationId xmlns:p14="http://schemas.microsoft.com/office/powerpoint/2010/main" val="1339473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0</a:t>
            </a:fld>
            <a:endParaRPr lang="en-US"/>
          </a:p>
        </p:txBody>
      </p:sp>
    </p:spTree>
    <p:extLst>
      <p:ext uri="{BB962C8B-B14F-4D97-AF65-F5344CB8AC3E}">
        <p14:creationId xmlns:p14="http://schemas.microsoft.com/office/powerpoint/2010/main" val="736153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15</a:t>
            </a:fld>
            <a:endParaRPr lang="en-US"/>
          </a:p>
        </p:txBody>
      </p:sp>
    </p:spTree>
    <p:extLst>
      <p:ext uri="{BB962C8B-B14F-4D97-AF65-F5344CB8AC3E}">
        <p14:creationId xmlns:p14="http://schemas.microsoft.com/office/powerpoint/2010/main" val="365696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16</a:t>
            </a:fld>
            <a:endParaRPr lang="en-US"/>
          </a:p>
        </p:txBody>
      </p:sp>
    </p:spTree>
    <p:extLst>
      <p:ext uri="{BB962C8B-B14F-4D97-AF65-F5344CB8AC3E}">
        <p14:creationId xmlns:p14="http://schemas.microsoft.com/office/powerpoint/2010/main" val="3660948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6A8B-77E2-3497-07BE-5B3BED173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4E56F-E299-AB53-4151-9656258F0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9BCD8-0B0B-96C9-1F39-240B2839F2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3EC30B-3609-E1C0-B12E-A844BB47248C}"/>
              </a:ext>
            </a:extLst>
          </p:cNvPr>
          <p:cNvSpPr>
            <a:spLocks noGrp="1"/>
          </p:cNvSpPr>
          <p:nvPr>
            <p:ph type="sldNum" sz="quarter" idx="5"/>
          </p:nvPr>
        </p:nvSpPr>
        <p:spPr/>
        <p:txBody>
          <a:bodyPr/>
          <a:lstStyle/>
          <a:p>
            <a:fld id="{443CF74D-2D66-4D22-8FC5-C4245FB75EA1}" type="slidenum">
              <a:rPr lang="en-US" smtClean="0"/>
              <a:t>17</a:t>
            </a:fld>
            <a:endParaRPr lang="en-US"/>
          </a:p>
        </p:txBody>
      </p:sp>
    </p:spTree>
    <p:extLst>
      <p:ext uri="{BB962C8B-B14F-4D97-AF65-F5344CB8AC3E}">
        <p14:creationId xmlns:p14="http://schemas.microsoft.com/office/powerpoint/2010/main" val="1024511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FD70B-F111-5FCA-50FC-1C709D15BF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F7A8C-DF03-1ED3-CA91-B14E5063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745D3-8D7C-7F1D-D815-DBEAA9ABBA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7F076A-AB73-FC3A-CF90-EBFC98AA7357}"/>
              </a:ext>
            </a:extLst>
          </p:cNvPr>
          <p:cNvSpPr>
            <a:spLocks noGrp="1"/>
          </p:cNvSpPr>
          <p:nvPr>
            <p:ph type="sldNum" sz="quarter" idx="5"/>
          </p:nvPr>
        </p:nvSpPr>
        <p:spPr/>
        <p:txBody>
          <a:bodyPr/>
          <a:lstStyle/>
          <a:p>
            <a:fld id="{443CF74D-2D66-4D22-8FC5-C4245FB75EA1}" type="slidenum">
              <a:rPr lang="en-US" smtClean="0"/>
              <a:t>18</a:t>
            </a:fld>
            <a:endParaRPr lang="en-US"/>
          </a:p>
        </p:txBody>
      </p:sp>
    </p:spTree>
    <p:extLst>
      <p:ext uri="{BB962C8B-B14F-4D97-AF65-F5344CB8AC3E}">
        <p14:creationId xmlns:p14="http://schemas.microsoft.com/office/powerpoint/2010/main" val="2562204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19</a:t>
            </a:fld>
            <a:endParaRPr lang="en-US"/>
          </a:p>
        </p:txBody>
      </p:sp>
    </p:spTree>
    <p:extLst>
      <p:ext uri="{BB962C8B-B14F-4D97-AF65-F5344CB8AC3E}">
        <p14:creationId xmlns:p14="http://schemas.microsoft.com/office/powerpoint/2010/main" val="686695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20</a:t>
            </a:fld>
            <a:endParaRPr lang="en-US"/>
          </a:p>
        </p:txBody>
      </p:sp>
    </p:spTree>
    <p:extLst>
      <p:ext uri="{BB962C8B-B14F-4D97-AF65-F5344CB8AC3E}">
        <p14:creationId xmlns:p14="http://schemas.microsoft.com/office/powerpoint/2010/main" val="996534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A7628-605B-F381-AAD4-14B8541BA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7FFE5-2395-BBEC-9245-F8A9AF662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5797A-90AD-F346-AFA5-2BB834FA6C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52B865-5D17-F94C-B8A6-2BBEDBBB4589}"/>
              </a:ext>
            </a:extLst>
          </p:cNvPr>
          <p:cNvSpPr>
            <a:spLocks noGrp="1"/>
          </p:cNvSpPr>
          <p:nvPr>
            <p:ph type="sldNum" sz="quarter" idx="5"/>
          </p:nvPr>
        </p:nvSpPr>
        <p:spPr/>
        <p:txBody>
          <a:bodyPr/>
          <a:lstStyle/>
          <a:p>
            <a:fld id="{443CF74D-2D66-4D22-8FC5-C4245FB75EA1}" type="slidenum">
              <a:rPr lang="en-US" smtClean="0"/>
              <a:t>21</a:t>
            </a:fld>
            <a:endParaRPr lang="en-US"/>
          </a:p>
        </p:txBody>
      </p:sp>
    </p:spTree>
    <p:extLst>
      <p:ext uri="{BB962C8B-B14F-4D97-AF65-F5344CB8AC3E}">
        <p14:creationId xmlns:p14="http://schemas.microsoft.com/office/powerpoint/2010/main" val="2513571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36668-B893-5DF8-BD04-07486CBC7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879C4F-702E-EDFA-72FD-4D4E02FD1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1D6AB1-5CEA-A926-B294-4A989B47D6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907A6D-7632-A8D8-104D-AE8EB9F76A82}"/>
              </a:ext>
            </a:extLst>
          </p:cNvPr>
          <p:cNvSpPr>
            <a:spLocks noGrp="1"/>
          </p:cNvSpPr>
          <p:nvPr>
            <p:ph type="sldNum" sz="quarter" idx="5"/>
          </p:nvPr>
        </p:nvSpPr>
        <p:spPr/>
        <p:txBody>
          <a:bodyPr/>
          <a:lstStyle/>
          <a:p>
            <a:fld id="{443CF74D-2D66-4D22-8FC5-C4245FB75EA1}" type="slidenum">
              <a:rPr lang="en-US" smtClean="0"/>
              <a:t>22</a:t>
            </a:fld>
            <a:endParaRPr lang="en-US"/>
          </a:p>
        </p:txBody>
      </p:sp>
    </p:spTree>
    <p:extLst>
      <p:ext uri="{BB962C8B-B14F-4D97-AF65-F5344CB8AC3E}">
        <p14:creationId xmlns:p14="http://schemas.microsoft.com/office/powerpoint/2010/main" val="859924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23</a:t>
            </a:fld>
            <a:endParaRPr lang="en-US"/>
          </a:p>
        </p:txBody>
      </p:sp>
    </p:spTree>
    <p:extLst>
      <p:ext uri="{BB962C8B-B14F-4D97-AF65-F5344CB8AC3E}">
        <p14:creationId xmlns:p14="http://schemas.microsoft.com/office/powerpoint/2010/main" val="756827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24</a:t>
            </a:fld>
            <a:endParaRPr lang="en-US"/>
          </a:p>
        </p:txBody>
      </p:sp>
    </p:spTree>
    <p:extLst>
      <p:ext uri="{BB962C8B-B14F-4D97-AF65-F5344CB8AC3E}">
        <p14:creationId xmlns:p14="http://schemas.microsoft.com/office/powerpoint/2010/main" val="184165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sample image to show each feature in in</a:t>
            </a:r>
          </a:p>
        </p:txBody>
      </p:sp>
      <p:sp>
        <p:nvSpPr>
          <p:cNvPr id="4" name="Slide Number Placeholder 3"/>
          <p:cNvSpPr>
            <a:spLocks noGrp="1"/>
          </p:cNvSpPr>
          <p:nvPr>
            <p:ph type="sldNum" sz="quarter" idx="5"/>
          </p:nvPr>
        </p:nvSpPr>
        <p:spPr/>
        <p:txBody>
          <a:bodyPr/>
          <a:lstStyle/>
          <a:p>
            <a:fld id="{443CF74D-2D66-4D22-8FC5-C4245FB75EA1}" type="slidenum">
              <a:rPr lang="en-US" smtClean="0"/>
              <a:t>2</a:t>
            </a:fld>
            <a:endParaRPr lang="en-US"/>
          </a:p>
        </p:txBody>
      </p:sp>
    </p:spTree>
    <p:extLst>
      <p:ext uri="{BB962C8B-B14F-4D97-AF65-F5344CB8AC3E}">
        <p14:creationId xmlns:p14="http://schemas.microsoft.com/office/powerpoint/2010/main" val="181759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27</a:t>
            </a:fld>
            <a:endParaRPr lang="en-US"/>
          </a:p>
        </p:txBody>
      </p:sp>
    </p:spTree>
    <p:extLst>
      <p:ext uri="{BB962C8B-B14F-4D97-AF65-F5344CB8AC3E}">
        <p14:creationId xmlns:p14="http://schemas.microsoft.com/office/powerpoint/2010/main" val="3057622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28</a:t>
            </a:fld>
            <a:endParaRPr lang="en-US"/>
          </a:p>
        </p:txBody>
      </p:sp>
    </p:spTree>
    <p:extLst>
      <p:ext uri="{BB962C8B-B14F-4D97-AF65-F5344CB8AC3E}">
        <p14:creationId xmlns:p14="http://schemas.microsoft.com/office/powerpoint/2010/main" val="1535333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29</a:t>
            </a:fld>
            <a:endParaRPr lang="en-US"/>
          </a:p>
        </p:txBody>
      </p:sp>
    </p:spTree>
    <p:extLst>
      <p:ext uri="{BB962C8B-B14F-4D97-AF65-F5344CB8AC3E}">
        <p14:creationId xmlns:p14="http://schemas.microsoft.com/office/powerpoint/2010/main" val="3514501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30</a:t>
            </a:fld>
            <a:endParaRPr lang="en-US"/>
          </a:p>
        </p:txBody>
      </p:sp>
    </p:spTree>
    <p:extLst>
      <p:ext uri="{BB962C8B-B14F-4D97-AF65-F5344CB8AC3E}">
        <p14:creationId xmlns:p14="http://schemas.microsoft.com/office/powerpoint/2010/main" val="4243247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31</a:t>
            </a:fld>
            <a:endParaRPr lang="en-US"/>
          </a:p>
        </p:txBody>
      </p:sp>
    </p:spTree>
    <p:extLst>
      <p:ext uri="{BB962C8B-B14F-4D97-AF65-F5344CB8AC3E}">
        <p14:creationId xmlns:p14="http://schemas.microsoft.com/office/powerpoint/2010/main" val="1396886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32</a:t>
            </a:fld>
            <a:endParaRPr lang="en-US"/>
          </a:p>
        </p:txBody>
      </p:sp>
    </p:spTree>
    <p:extLst>
      <p:ext uri="{BB962C8B-B14F-4D97-AF65-F5344CB8AC3E}">
        <p14:creationId xmlns:p14="http://schemas.microsoft.com/office/powerpoint/2010/main" val="2572835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34</a:t>
            </a:fld>
            <a:endParaRPr lang="en-US"/>
          </a:p>
        </p:txBody>
      </p:sp>
    </p:spTree>
    <p:extLst>
      <p:ext uri="{BB962C8B-B14F-4D97-AF65-F5344CB8AC3E}">
        <p14:creationId xmlns:p14="http://schemas.microsoft.com/office/powerpoint/2010/main" val="1612972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must add that the one-to-one correspondence between generative factor  </a:t>
            </a:r>
          </a:p>
          <a:p>
            <a:r>
              <a:rPr lang="en-US" dirty="0"/>
              <a:t>The equivariance between generative factor and </a:t>
            </a:r>
            <a:r>
              <a:rPr lang="fa-IR" dirty="0"/>
              <a:t> </a:t>
            </a:r>
          </a:p>
          <a:p>
            <a:r>
              <a:rPr lang="en-US" sz="1200" b="0" i="0" dirty="0">
                <a:solidFill>
                  <a:srgbClr val="374151"/>
                </a:solidFill>
                <a:effectLst/>
                <a:latin typeface="Söhne"/>
              </a:rPr>
              <a:t>(Bengio et al., 2013)</a:t>
            </a:r>
            <a:r>
              <a:rPr lang="en-US" sz="1200" dirty="0"/>
              <a:t>.</a:t>
            </a:r>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3</a:t>
            </a:fld>
            <a:endParaRPr lang="en-US"/>
          </a:p>
        </p:txBody>
      </p:sp>
    </p:spTree>
    <p:extLst>
      <p:ext uri="{BB962C8B-B14F-4D97-AF65-F5344CB8AC3E}">
        <p14:creationId xmlns:p14="http://schemas.microsoft.com/office/powerpoint/2010/main" val="312645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4</a:t>
            </a:fld>
            <a:endParaRPr lang="en-US"/>
          </a:p>
        </p:txBody>
      </p:sp>
    </p:spTree>
    <p:extLst>
      <p:ext uri="{BB962C8B-B14F-4D97-AF65-F5344CB8AC3E}">
        <p14:creationId xmlns:p14="http://schemas.microsoft.com/office/powerpoint/2010/main" val="2906323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about Generalization and Robustness in shape 3d dataset about classification of shape</a:t>
            </a:r>
            <a:r>
              <a:rPr lang="fa-IR" dirty="0"/>
              <a:t> </a:t>
            </a:r>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5</a:t>
            </a:fld>
            <a:endParaRPr lang="en-US"/>
          </a:p>
        </p:txBody>
      </p:sp>
    </p:spTree>
    <p:extLst>
      <p:ext uri="{BB962C8B-B14F-4D97-AF65-F5344CB8AC3E}">
        <p14:creationId xmlns:p14="http://schemas.microsoft.com/office/powerpoint/2010/main" val="414621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6</a:t>
            </a:fld>
            <a:endParaRPr lang="en-US"/>
          </a:p>
        </p:txBody>
      </p:sp>
    </p:spTree>
    <p:extLst>
      <p:ext uri="{BB962C8B-B14F-4D97-AF65-F5344CB8AC3E}">
        <p14:creationId xmlns:p14="http://schemas.microsoft.com/office/powerpoint/2010/main" val="333356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7</a:t>
            </a:fld>
            <a:endParaRPr lang="en-US"/>
          </a:p>
        </p:txBody>
      </p:sp>
    </p:spTree>
    <p:extLst>
      <p:ext uri="{BB962C8B-B14F-4D97-AF65-F5344CB8AC3E}">
        <p14:creationId xmlns:p14="http://schemas.microsoft.com/office/powerpoint/2010/main" val="37779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10</a:t>
            </a:fld>
            <a:endParaRPr lang="en-US"/>
          </a:p>
        </p:txBody>
      </p:sp>
    </p:spTree>
    <p:extLst>
      <p:ext uri="{BB962C8B-B14F-4D97-AF65-F5344CB8AC3E}">
        <p14:creationId xmlns:p14="http://schemas.microsoft.com/office/powerpoint/2010/main" val="150722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12</a:t>
            </a:fld>
            <a:endParaRPr lang="en-US"/>
          </a:p>
        </p:txBody>
      </p:sp>
    </p:spTree>
    <p:extLst>
      <p:ext uri="{BB962C8B-B14F-4D97-AF65-F5344CB8AC3E}">
        <p14:creationId xmlns:p14="http://schemas.microsoft.com/office/powerpoint/2010/main" val="139713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5217-4F62-7BE5-B41F-D7BED10CEE8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B25BE8D-3C3D-88E9-2A7A-EC8742F43B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68C5E7-0B0D-8F63-B733-14E0D41840F3}"/>
              </a:ext>
            </a:extLst>
          </p:cNvPr>
          <p:cNvSpPr>
            <a:spLocks noGrp="1"/>
          </p:cNvSpPr>
          <p:nvPr>
            <p:ph type="dt" sz="half" idx="10"/>
          </p:nvPr>
        </p:nvSpPr>
        <p:spPr/>
        <p:txBody>
          <a:bodyPr/>
          <a:lstStyle/>
          <a:p>
            <a:fld id="{EDA00174-7FE6-4B7C-97A4-0AD59841D0CB}" type="datetime1">
              <a:rPr lang="en-US" smtClean="0"/>
              <a:t>3/1/2025</a:t>
            </a:fld>
            <a:endParaRPr lang="en-US"/>
          </a:p>
        </p:txBody>
      </p:sp>
      <p:sp>
        <p:nvSpPr>
          <p:cNvPr id="5" name="Footer Placeholder 4">
            <a:extLst>
              <a:ext uri="{FF2B5EF4-FFF2-40B4-BE49-F238E27FC236}">
                <a16:creationId xmlns:a16="http://schemas.microsoft.com/office/drawing/2014/main" id="{BDEF8CF1-9F05-CEB2-FFF0-86A7D906F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82D84B-4ADD-95CF-FA57-0B3CED44CBF4}"/>
              </a:ext>
            </a:extLst>
          </p:cNvPr>
          <p:cNvSpPr>
            <a:spLocks noGrp="1"/>
          </p:cNvSpPr>
          <p:nvPr>
            <p:ph type="sldNum" sz="quarter" idx="12"/>
          </p:nvPr>
        </p:nvSpPr>
        <p:spPr>
          <a:xfrm>
            <a:off x="10668000" y="6356349"/>
            <a:ext cx="505691" cy="365125"/>
          </a:xfrm>
          <a:noFill/>
          <a:ln>
            <a:noFill/>
          </a:ln>
        </p:spPr>
        <p:style>
          <a:lnRef idx="0">
            <a:scrgbClr r="0" g="0" b="0"/>
          </a:lnRef>
          <a:fillRef idx="0">
            <a:scrgbClr r="0" g="0" b="0"/>
          </a:fillRef>
          <a:effectRef idx="0">
            <a:scrgbClr r="0" g="0" b="0"/>
          </a:effectRef>
          <a:fontRef idx="minor">
            <a:schemeClr val="dk1"/>
          </a:fontRef>
        </p:style>
        <p:txBody>
          <a:bodyPr/>
          <a:lstStyle>
            <a:lvl1pPr>
              <a:defRPr sz="2000"/>
            </a:lvl1pPr>
          </a:lstStyle>
          <a:p>
            <a:fld id="{3DAEAE60-75C4-48E9-91BF-D40A5DA4F038}" type="slidenum">
              <a:rPr lang="en-US" smtClean="0"/>
              <a:pPr/>
              <a:t>‹#›</a:t>
            </a:fld>
            <a:endParaRPr lang="en-US" dirty="0"/>
          </a:p>
        </p:txBody>
      </p:sp>
    </p:spTree>
    <p:extLst>
      <p:ext uri="{BB962C8B-B14F-4D97-AF65-F5344CB8AC3E}">
        <p14:creationId xmlns:p14="http://schemas.microsoft.com/office/powerpoint/2010/main" val="2496251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21A4-197B-F519-21F7-25154EAEAF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9890A0-83F7-C012-93B9-9E3D57B380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2620A9-E257-A32E-137D-0E81F90D6E2F}"/>
              </a:ext>
            </a:extLst>
          </p:cNvPr>
          <p:cNvSpPr>
            <a:spLocks noGrp="1"/>
          </p:cNvSpPr>
          <p:nvPr>
            <p:ph type="dt" sz="half" idx="10"/>
          </p:nvPr>
        </p:nvSpPr>
        <p:spPr/>
        <p:txBody>
          <a:bodyPr/>
          <a:lstStyle/>
          <a:p>
            <a:fld id="{D32143D6-3249-4814-8CF6-12020B498138}" type="datetime1">
              <a:rPr lang="en-US" smtClean="0"/>
              <a:t>3/1/2025</a:t>
            </a:fld>
            <a:endParaRPr lang="en-US"/>
          </a:p>
        </p:txBody>
      </p:sp>
      <p:sp>
        <p:nvSpPr>
          <p:cNvPr id="5" name="Footer Placeholder 4">
            <a:extLst>
              <a:ext uri="{FF2B5EF4-FFF2-40B4-BE49-F238E27FC236}">
                <a16:creationId xmlns:a16="http://schemas.microsoft.com/office/drawing/2014/main" id="{09CD4030-61CF-622E-13B7-F8FDF259E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959A1-E9F6-DB27-9DCD-DDE7CA652518}"/>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2983210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67E62B-4BB1-404D-754E-21E6C38941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63C8D7-1306-3AD7-F650-02964562A6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A58C3-C2AD-74D3-1086-F1C17F3E0041}"/>
              </a:ext>
            </a:extLst>
          </p:cNvPr>
          <p:cNvSpPr>
            <a:spLocks noGrp="1"/>
          </p:cNvSpPr>
          <p:nvPr>
            <p:ph type="dt" sz="half" idx="10"/>
          </p:nvPr>
        </p:nvSpPr>
        <p:spPr/>
        <p:txBody>
          <a:bodyPr/>
          <a:lstStyle/>
          <a:p>
            <a:fld id="{C89B1AD1-3ECD-489B-87D9-1D1E7D2BB9E9}" type="datetime1">
              <a:rPr lang="en-US" smtClean="0"/>
              <a:t>3/1/2025</a:t>
            </a:fld>
            <a:endParaRPr lang="en-US"/>
          </a:p>
        </p:txBody>
      </p:sp>
      <p:sp>
        <p:nvSpPr>
          <p:cNvPr id="5" name="Footer Placeholder 4">
            <a:extLst>
              <a:ext uri="{FF2B5EF4-FFF2-40B4-BE49-F238E27FC236}">
                <a16:creationId xmlns:a16="http://schemas.microsoft.com/office/drawing/2014/main" id="{575AC542-6A3D-AF5D-E735-26436204E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C0CC4-F08E-D0A6-99C6-BA88FF20F2FF}"/>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2473992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6E08-0A52-C8D9-6E06-324A0AFD9A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A9241F-1CCE-FF78-928F-6D15355B68E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61E011A-C6A5-5E73-FFA2-383C9C174E1B}"/>
              </a:ext>
            </a:extLst>
          </p:cNvPr>
          <p:cNvSpPr>
            <a:spLocks noGrp="1"/>
          </p:cNvSpPr>
          <p:nvPr>
            <p:ph type="dt" sz="half" idx="10"/>
          </p:nvPr>
        </p:nvSpPr>
        <p:spPr/>
        <p:txBody>
          <a:bodyPr/>
          <a:lstStyle/>
          <a:p>
            <a:fld id="{615DE0F1-D5BA-4666-9A86-FA47C96726B6}" type="datetime1">
              <a:rPr lang="en-US" smtClean="0"/>
              <a:t>3/1/2025</a:t>
            </a:fld>
            <a:endParaRPr lang="en-US"/>
          </a:p>
        </p:txBody>
      </p:sp>
      <p:sp>
        <p:nvSpPr>
          <p:cNvPr id="5" name="Footer Placeholder 4">
            <a:extLst>
              <a:ext uri="{FF2B5EF4-FFF2-40B4-BE49-F238E27FC236}">
                <a16:creationId xmlns:a16="http://schemas.microsoft.com/office/drawing/2014/main" id="{4EE636B5-1160-560A-CCB9-951E795DC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C1A3A-A619-C631-B198-394A934897E1}"/>
              </a:ext>
            </a:extLst>
          </p:cNvPr>
          <p:cNvSpPr>
            <a:spLocks noGrp="1"/>
          </p:cNvSpPr>
          <p:nvPr>
            <p:ph type="sldNum" sz="quarter" idx="12"/>
          </p:nvPr>
        </p:nvSpPr>
        <p:spPr>
          <a:xfrm>
            <a:off x="10687792" y="6356350"/>
            <a:ext cx="666007" cy="365125"/>
          </a:xfrm>
          <a:noFill/>
          <a:ln>
            <a:noFill/>
          </a:ln>
        </p:spPr>
        <p:style>
          <a:lnRef idx="0">
            <a:scrgbClr r="0" g="0" b="0"/>
          </a:lnRef>
          <a:fillRef idx="0">
            <a:scrgbClr r="0" g="0" b="0"/>
          </a:fillRef>
          <a:effectRef idx="0">
            <a:scrgbClr r="0" g="0" b="0"/>
          </a:effectRef>
          <a:fontRef idx="minor">
            <a:schemeClr val="dk1"/>
          </a:fontRef>
        </p:style>
        <p:txBody>
          <a:bodyPr/>
          <a:lstStyle>
            <a:lvl1pPr>
              <a:defRPr sz="2000"/>
            </a:lvl1pPr>
          </a:lstStyle>
          <a:p>
            <a:fld id="{3DAEAE60-75C4-48E9-91BF-D40A5DA4F038}" type="slidenum">
              <a:rPr lang="en-US" smtClean="0"/>
              <a:pPr/>
              <a:t>‹#›</a:t>
            </a:fld>
            <a:endParaRPr lang="en-US" dirty="0"/>
          </a:p>
        </p:txBody>
      </p:sp>
    </p:spTree>
    <p:extLst>
      <p:ext uri="{BB962C8B-B14F-4D97-AF65-F5344CB8AC3E}">
        <p14:creationId xmlns:p14="http://schemas.microsoft.com/office/powerpoint/2010/main" val="325103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C7BC-458C-E56C-217F-D99808AF89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E90B2C-1A8D-8BFF-41E1-BCC7BCDD3A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CDC870-50D7-69B9-B7EC-8C62EAA0783C}"/>
              </a:ext>
            </a:extLst>
          </p:cNvPr>
          <p:cNvSpPr>
            <a:spLocks noGrp="1"/>
          </p:cNvSpPr>
          <p:nvPr>
            <p:ph type="dt" sz="half" idx="10"/>
          </p:nvPr>
        </p:nvSpPr>
        <p:spPr/>
        <p:txBody>
          <a:bodyPr/>
          <a:lstStyle/>
          <a:p>
            <a:fld id="{C63E1F6B-04C4-4D24-B2A8-5923E0F357D8}" type="datetime1">
              <a:rPr lang="en-US" smtClean="0"/>
              <a:t>3/1/2025</a:t>
            </a:fld>
            <a:endParaRPr lang="en-US"/>
          </a:p>
        </p:txBody>
      </p:sp>
      <p:sp>
        <p:nvSpPr>
          <p:cNvPr id="5" name="Footer Placeholder 4">
            <a:extLst>
              <a:ext uri="{FF2B5EF4-FFF2-40B4-BE49-F238E27FC236}">
                <a16:creationId xmlns:a16="http://schemas.microsoft.com/office/drawing/2014/main" id="{F18DC09A-AC26-53E2-6F96-AD26B731B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9C541-78F1-3C10-126C-5C606F62D86E}"/>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761092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AE54-3A2D-2AE6-B413-3C6384AD2D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171B73-DDEA-6C39-46CB-34BC6E543E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270C13-1976-B571-3AF9-CBA675826B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C17DBE-9E38-4A29-D93D-97F28242FAB9}"/>
              </a:ext>
            </a:extLst>
          </p:cNvPr>
          <p:cNvSpPr>
            <a:spLocks noGrp="1"/>
          </p:cNvSpPr>
          <p:nvPr>
            <p:ph type="dt" sz="half" idx="10"/>
          </p:nvPr>
        </p:nvSpPr>
        <p:spPr/>
        <p:txBody>
          <a:bodyPr/>
          <a:lstStyle/>
          <a:p>
            <a:fld id="{B630389A-70BD-486F-977B-C100AD3309C2}" type="datetime1">
              <a:rPr lang="en-US" smtClean="0"/>
              <a:t>3/1/2025</a:t>
            </a:fld>
            <a:endParaRPr lang="en-US"/>
          </a:p>
        </p:txBody>
      </p:sp>
      <p:sp>
        <p:nvSpPr>
          <p:cNvPr id="6" name="Footer Placeholder 5">
            <a:extLst>
              <a:ext uri="{FF2B5EF4-FFF2-40B4-BE49-F238E27FC236}">
                <a16:creationId xmlns:a16="http://schemas.microsoft.com/office/drawing/2014/main" id="{1537E09B-F551-F781-9081-EA6FA24AA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AEAC6A-1BAA-F65D-88D8-D93F404169F7}"/>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38541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35616-9E70-7205-1C57-F8D3255DD4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93B106-D6FC-1FD8-A0B8-A755DE832E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55901F-98D1-BD96-259A-30933D9D4C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ABED84-93CA-53AE-E090-BD7720039D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E0DDAD-83C5-5B3E-C1A7-DCE4DA484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FB3188-7961-3400-A2BB-654CFAF26878}"/>
              </a:ext>
            </a:extLst>
          </p:cNvPr>
          <p:cNvSpPr>
            <a:spLocks noGrp="1"/>
          </p:cNvSpPr>
          <p:nvPr>
            <p:ph type="dt" sz="half" idx="10"/>
          </p:nvPr>
        </p:nvSpPr>
        <p:spPr/>
        <p:txBody>
          <a:bodyPr/>
          <a:lstStyle/>
          <a:p>
            <a:fld id="{D760BC00-FCAC-4F26-8473-5CECE6BDBCA3}" type="datetime1">
              <a:rPr lang="en-US" smtClean="0"/>
              <a:t>3/1/2025</a:t>
            </a:fld>
            <a:endParaRPr lang="en-US"/>
          </a:p>
        </p:txBody>
      </p:sp>
      <p:sp>
        <p:nvSpPr>
          <p:cNvPr id="8" name="Footer Placeholder 7">
            <a:extLst>
              <a:ext uri="{FF2B5EF4-FFF2-40B4-BE49-F238E27FC236}">
                <a16:creationId xmlns:a16="http://schemas.microsoft.com/office/drawing/2014/main" id="{103D2FA0-B583-5561-92EE-00DD6D1122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BF6F7F-2D59-5589-3D1D-26E5FF744A73}"/>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3127104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446D0-7302-D0EB-C4F6-43B57DA0B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A8946C-FCF5-19B4-17A8-722666034EC6}"/>
              </a:ext>
            </a:extLst>
          </p:cNvPr>
          <p:cNvSpPr>
            <a:spLocks noGrp="1"/>
          </p:cNvSpPr>
          <p:nvPr>
            <p:ph type="dt" sz="half" idx="10"/>
          </p:nvPr>
        </p:nvSpPr>
        <p:spPr/>
        <p:txBody>
          <a:bodyPr/>
          <a:lstStyle/>
          <a:p>
            <a:fld id="{22BE0C02-3AB8-4FB1-8898-895B821ADBA7}" type="datetime1">
              <a:rPr lang="en-US" smtClean="0"/>
              <a:t>3/1/2025</a:t>
            </a:fld>
            <a:endParaRPr lang="en-US"/>
          </a:p>
        </p:txBody>
      </p:sp>
      <p:sp>
        <p:nvSpPr>
          <p:cNvPr id="4" name="Footer Placeholder 3">
            <a:extLst>
              <a:ext uri="{FF2B5EF4-FFF2-40B4-BE49-F238E27FC236}">
                <a16:creationId xmlns:a16="http://schemas.microsoft.com/office/drawing/2014/main" id="{6DE252F2-A1B1-27A2-D839-EF02B2C577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358F21-B2DD-7640-891C-897A66FF1C6B}"/>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253961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960D08-AAA9-102C-B79E-210B1127C12F}"/>
              </a:ext>
            </a:extLst>
          </p:cNvPr>
          <p:cNvSpPr>
            <a:spLocks noGrp="1"/>
          </p:cNvSpPr>
          <p:nvPr>
            <p:ph type="dt" sz="half" idx="10"/>
          </p:nvPr>
        </p:nvSpPr>
        <p:spPr/>
        <p:txBody>
          <a:bodyPr/>
          <a:lstStyle/>
          <a:p>
            <a:fld id="{6A20D940-9636-4B60-9E92-70654A07CB58}" type="datetime1">
              <a:rPr lang="en-US" smtClean="0"/>
              <a:t>3/1/2025</a:t>
            </a:fld>
            <a:endParaRPr lang="en-US"/>
          </a:p>
        </p:txBody>
      </p:sp>
      <p:sp>
        <p:nvSpPr>
          <p:cNvPr id="3" name="Footer Placeholder 2">
            <a:extLst>
              <a:ext uri="{FF2B5EF4-FFF2-40B4-BE49-F238E27FC236}">
                <a16:creationId xmlns:a16="http://schemas.microsoft.com/office/drawing/2014/main" id="{07666BC5-0DA2-D8F3-7127-972BB42747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5F374E-D282-9270-1478-06160CA88428}"/>
              </a:ext>
            </a:extLst>
          </p:cNvPr>
          <p:cNvSpPr>
            <a:spLocks noGrp="1"/>
          </p:cNvSpPr>
          <p:nvPr>
            <p:ph type="sldNum" sz="quarter" idx="12"/>
          </p:nvPr>
        </p:nvSpPr>
        <p:spPr>
          <a:xfrm>
            <a:off x="10794670" y="6356350"/>
            <a:ext cx="559129" cy="365125"/>
          </a:xfrm>
        </p:spPr>
        <p:txBody>
          <a:bodyPr/>
          <a:lstStyle>
            <a:lvl1pPr>
              <a:defRPr sz="2000"/>
            </a:lvl1pPr>
          </a:lstStyle>
          <a:p>
            <a:fld id="{3DAEAE60-75C4-48E9-91BF-D40A5DA4F038}" type="slidenum">
              <a:rPr lang="en-US" smtClean="0"/>
              <a:pPr/>
              <a:t>‹#›</a:t>
            </a:fld>
            <a:endParaRPr lang="en-US" dirty="0"/>
          </a:p>
        </p:txBody>
      </p:sp>
    </p:spTree>
    <p:extLst>
      <p:ext uri="{BB962C8B-B14F-4D97-AF65-F5344CB8AC3E}">
        <p14:creationId xmlns:p14="http://schemas.microsoft.com/office/powerpoint/2010/main" val="1681664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7A1B-1B2B-DD12-3B73-A059D19F2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B474C2-BA16-641D-66B4-59879F07B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78829D-54C4-F138-E29E-82A6013F0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DADD2-231C-93AE-E692-A760A8330576}"/>
              </a:ext>
            </a:extLst>
          </p:cNvPr>
          <p:cNvSpPr>
            <a:spLocks noGrp="1"/>
          </p:cNvSpPr>
          <p:nvPr>
            <p:ph type="dt" sz="half" idx="10"/>
          </p:nvPr>
        </p:nvSpPr>
        <p:spPr/>
        <p:txBody>
          <a:bodyPr/>
          <a:lstStyle/>
          <a:p>
            <a:fld id="{B52C37B0-4ADF-482E-A988-DA52FF20F834}" type="datetime1">
              <a:rPr lang="en-US" smtClean="0"/>
              <a:t>3/1/2025</a:t>
            </a:fld>
            <a:endParaRPr lang="en-US"/>
          </a:p>
        </p:txBody>
      </p:sp>
      <p:sp>
        <p:nvSpPr>
          <p:cNvPr id="6" name="Footer Placeholder 5">
            <a:extLst>
              <a:ext uri="{FF2B5EF4-FFF2-40B4-BE49-F238E27FC236}">
                <a16:creationId xmlns:a16="http://schemas.microsoft.com/office/drawing/2014/main" id="{BE4B4AA7-F5D5-B82E-2F11-E02C685AF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43DE3B-BD21-F76C-67C4-EAAFEDD18FEA}"/>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331683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9148-0933-ECFF-49F0-F5D6D478B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C5B53D-1FE8-031D-D117-C40C15171E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CD4D22-9D59-1FE5-7E52-ED444628F2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99043-8DEC-896E-99D6-013E455E2BD2}"/>
              </a:ext>
            </a:extLst>
          </p:cNvPr>
          <p:cNvSpPr>
            <a:spLocks noGrp="1"/>
          </p:cNvSpPr>
          <p:nvPr>
            <p:ph type="dt" sz="half" idx="10"/>
          </p:nvPr>
        </p:nvSpPr>
        <p:spPr/>
        <p:txBody>
          <a:bodyPr/>
          <a:lstStyle/>
          <a:p>
            <a:fld id="{3EEF20FD-5438-42DE-8511-E42DFBB675DA}" type="datetime1">
              <a:rPr lang="en-US" smtClean="0"/>
              <a:t>3/1/2025</a:t>
            </a:fld>
            <a:endParaRPr lang="en-US"/>
          </a:p>
        </p:txBody>
      </p:sp>
      <p:sp>
        <p:nvSpPr>
          <p:cNvPr id="6" name="Footer Placeholder 5">
            <a:extLst>
              <a:ext uri="{FF2B5EF4-FFF2-40B4-BE49-F238E27FC236}">
                <a16:creationId xmlns:a16="http://schemas.microsoft.com/office/drawing/2014/main" id="{8922F62A-FF2F-A384-62AA-2CBE529458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FE02F-B543-5B1C-A5C6-DBB004C1BFF4}"/>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3549435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3023F-FA49-0EEB-1582-7EC18E11C2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0DDF87-F807-9097-2467-6AD372EC0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3274A-7D16-C08D-1A23-64E0BE637C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71346-7A37-4A32-9479-AE1AB5A9BB8B}" type="datetime1">
              <a:rPr lang="en-US" smtClean="0"/>
              <a:t>3/1/2025</a:t>
            </a:fld>
            <a:endParaRPr lang="en-US"/>
          </a:p>
        </p:txBody>
      </p:sp>
      <p:sp>
        <p:nvSpPr>
          <p:cNvPr id="5" name="Footer Placeholder 4">
            <a:extLst>
              <a:ext uri="{FF2B5EF4-FFF2-40B4-BE49-F238E27FC236}">
                <a16:creationId xmlns:a16="http://schemas.microsoft.com/office/drawing/2014/main" id="{C6C21FD1-BA57-34D9-93AD-67C41E575F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2032CF-C102-5ECA-F21F-3D8F04AA7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EAE60-75C4-48E9-91BF-D40A5DA4F038}" type="slidenum">
              <a:rPr lang="en-US" smtClean="0"/>
              <a:t>‹#›</a:t>
            </a:fld>
            <a:endParaRPr lang="en-US"/>
          </a:p>
        </p:txBody>
      </p:sp>
    </p:spTree>
    <p:extLst>
      <p:ext uri="{BB962C8B-B14F-4D97-AF65-F5344CB8AC3E}">
        <p14:creationId xmlns:p14="http://schemas.microsoft.com/office/powerpoint/2010/main" val="4057686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8.jpeg"/><Relationship Id="rId3" Type="http://schemas.openxmlformats.org/officeDocument/2006/relationships/image" Target="../media/image7.png"/><Relationship Id="rId7" Type="http://schemas.openxmlformats.org/officeDocument/2006/relationships/image" Target="../media/image101.png"/><Relationship Id="rId12" Type="http://schemas.openxmlformats.org/officeDocument/2006/relationships/image" Target="../media/image8.png"/><Relationship Id="rId17" Type="http://schemas.openxmlformats.org/officeDocument/2006/relationships/image" Target="../media/image11.png"/><Relationship Id="rId2" Type="http://schemas.openxmlformats.org/officeDocument/2006/relationships/notesSlide" Target="../notesSlides/notesSlide8.xml"/><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customXml" Target="../ink/ink4.xml"/><Relationship Id="rId5" Type="http://schemas.openxmlformats.org/officeDocument/2006/relationships/image" Target="../media/image40.png"/><Relationship Id="rId15" Type="http://schemas.openxmlformats.org/officeDocument/2006/relationships/image" Target="../media/image9.png"/><Relationship Id="rId10" Type="http://schemas.openxmlformats.org/officeDocument/2006/relationships/customXml" Target="../ink/ink3.xml"/><Relationship Id="rId4" Type="http://schemas.openxmlformats.org/officeDocument/2006/relationships/image" Target="../media/image10.png"/><Relationship Id="rId9" Type="http://schemas.openxmlformats.org/officeDocument/2006/relationships/image" Target="../media/image41.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2.jpeg"/><Relationship Id="rId3" Type="http://schemas.openxmlformats.org/officeDocument/2006/relationships/image" Target="../media/image15.png"/><Relationship Id="rId7" Type="http://schemas.openxmlformats.org/officeDocument/2006/relationships/customXml" Target="../ink/ink6.xml"/><Relationship Id="rId12"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61.png"/><Relationship Id="rId5" Type="http://schemas.openxmlformats.org/officeDocument/2006/relationships/customXml" Target="../ink/ink5.xml"/><Relationship Id="rId10" Type="http://schemas.openxmlformats.org/officeDocument/2006/relationships/customXml" Target="../ink/ink8.xml"/><Relationship Id="rId4" Type="http://schemas.openxmlformats.org/officeDocument/2006/relationships/image" Target="../media/image16.png"/><Relationship Id="rId9" Type="http://schemas.openxmlformats.org/officeDocument/2006/relationships/customXml" Target="../ink/ink7.xml"/><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8.jpeg"/><Relationship Id="rId3" Type="http://schemas.openxmlformats.org/officeDocument/2006/relationships/image" Target="../media/image7.png"/><Relationship Id="rId7" Type="http://schemas.openxmlformats.org/officeDocument/2006/relationships/image" Target="../media/image101.png"/><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9.xml"/><Relationship Id="rId11" Type="http://schemas.openxmlformats.org/officeDocument/2006/relationships/customXml" Target="../ink/ink12.xml"/><Relationship Id="rId5" Type="http://schemas.openxmlformats.org/officeDocument/2006/relationships/image" Target="../media/image18.png"/><Relationship Id="rId10" Type="http://schemas.openxmlformats.org/officeDocument/2006/relationships/customXml" Target="../ink/ink11.xml"/><Relationship Id="rId4" Type="http://schemas.openxmlformats.org/officeDocument/2006/relationships/image" Target="../media/image17.png"/><Relationship Id="rId9" Type="http://schemas.openxmlformats.org/officeDocument/2006/relationships/image" Target="../media/image13.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jpeg"/><Relationship Id="rId3" Type="http://schemas.openxmlformats.org/officeDocument/2006/relationships/image" Target="../media/image19.png"/><Relationship Id="rId7" Type="http://schemas.openxmlformats.org/officeDocument/2006/relationships/customXml" Target="../ink/ink14.xml"/><Relationship Id="rId12"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24.png"/><Relationship Id="rId5" Type="http://schemas.openxmlformats.org/officeDocument/2006/relationships/customXml" Target="../ink/ink13.xml"/><Relationship Id="rId10" Type="http://schemas.openxmlformats.org/officeDocument/2006/relationships/customXml" Target="../ink/ink16.xml"/><Relationship Id="rId4" Type="http://schemas.openxmlformats.org/officeDocument/2006/relationships/image" Target="../media/image22.png"/><Relationship Id="rId9" Type="http://schemas.openxmlformats.org/officeDocument/2006/relationships/customXml" Target="../ink/ink15.xml"/><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8.jpeg"/><Relationship Id="rId1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101.png"/><Relationship Id="rId12" Type="http://schemas.openxmlformats.org/officeDocument/2006/relationships/image" Target="../media/image29.png"/><Relationship Id="rId17" Type="http://schemas.openxmlformats.org/officeDocument/2006/relationships/image" Target="../media/image190.png"/><Relationship Id="rId2" Type="http://schemas.openxmlformats.org/officeDocument/2006/relationships/notesSlide" Target="../notesSlides/notesSlide10.xml"/><Relationship Id="rId16"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customXml" Target="../ink/ink20.xml"/><Relationship Id="rId5" Type="http://schemas.openxmlformats.org/officeDocument/2006/relationships/image" Target="../media/image27.png"/><Relationship Id="rId15" Type="http://schemas.openxmlformats.org/officeDocument/2006/relationships/image" Target="../media/image170.png"/><Relationship Id="rId10" Type="http://schemas.openxmlformats.org/officeDocument/2006/relationships/customXml" Target="../ink/ink19.xml"/><Relationship Id="rId4" Type="http://schemas.openxmlformats.org/officeDocument/2006/relationships/image" Target="../media/image25.png"/><Relationship Id="rId9" Type="http://schemas.openxmlformats.org/officeDocument/2006/relationships/image" Target="../media/image110.png"/><Relationship Id="rId14" Type="http://schemas.openxmlformats.org/officeDocument/2006/relationships/image" Target="../media/image16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8.jpeg"/><Relationship Id="rId1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101.png"/><Relationship Id="rId12" Type="http://schemas.openxmlformats.org/officeDocument/2006/relationships/image" Target="../media/image210.png"/><Relationship Id="rId17" Type="http://schemas.openxmlformats.org/officeDocument/2006/relationships/image" Target="../media/image32.png"/><Relationship Id="rId2" Type="http://schemas.openxmlformats.org/officeDocument/2006/relationships/notesSlide" Target="../notesSlides/notesSlide12.xml"/><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customXml" Target="../ink/ink24.xml"/><Relationship Id="rId5" Type="http://schemas.openxmlformats.org/officeDocument/2006/relationships/image" Target="../media/image34.png"/><Relationship Id="rId15" Type="http://schemas.openxmlformats.org/officeDocument/2006/relationships/image" Target="../media/image170.png"/><Relationship Id="rId10" Type="http://schemas.openxmlformats.org/officeDocument/2006/relationships/customXml" Target="../ink/ink23.xml"/><Relationship Id="rId4" Type="http://schemas.openxmlformats.org/officeDocument/2006/relationships/image" Target="../media/image33.png"/><Relationship Id="rId9" Type="http://schemas.openxmlformats.org/officeDocument/2006/relationships/image" Target="../media/image110.png"/><Relationship Id="rId14" Type="http://schemas.openxmlformats.org/officeDocument/2006/relationships/image" Target="../media/image160.png"/></Relationships>
</file>

<file path=ppt/slides/_rels/slide19.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8.jpeg"/><Relationship Id="rId3" Type="http://schemas.openxmlformats.org/officeDocument/2006/relationships/image" Target="../media/image7.png"/><Relationship Id="rId7" Type="http://schemas.openxmlformats.org/officeDocument/2006/relationships/image" Target="../media/image101.png"/><Relationship Id="rId12" Type="http://schemas.openxmlformats.org/officeDocument/2006/relationships/image" Target="../media/image210.png"/><Relationship Id="rId17" Type="http://schemas.openxmlformats.org/officeDocument/2006/relationships/image" Target="../media/image38.png"/><Relationship Id="rId2" Type="http://schemas.openxmlformats.org/officeDocument/2006/relationships/notesSlide" Target="../notesSlides/notesSlide13.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customXml" Target="../ink/ink28.xml"/><Relationship Id="rId5" Type="http://schemas.openxmlformats.org/officeDocument/2006/relationships/image" Target="../media/image34.png"/><Relationship Id="rId15" Type="http://schemas.openxmlformats.org/officeDocument/2006/relationships/image" Target="../media/image170.png"/><Relationship Id="rId10" Type="http://schemas.openxmlformats.org/officeDocument/2006/relationships/customXml" Target="../ink/ink27.xml"/><Relationship Id="rId4" Type="http://schemas.openxmlformats.org/officeDocument/2006/relationships/image" Target="../media/image33.png"/><Relationship Id="rId9" Type="http://schemas.openxmlformats.org/officeDocument/2006/relationships/image" Target="../media/image110.png"/><Relationship Id="rId14" Type="http://schemas.openxmlformats.org/officeDocument/2006/relationships/image" Target="../media/image160.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8" Type="http://schemas.openxmlformats.org/officeDocument/2006/relationships/customXml" Target="../ink/ink30.xml"/><Relationship Id="rId13" Type="http://schemas.openxmlformats.org/officeDocument/2006/relationships/image" Target="../media/image46.png"/><Relationship Id="rId1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01.png"/><Relationship Id="rId12" Type="http://schemas.openxmlformats.org/officeDocument/2006/relationships/customXml" Target="../ink/ink32.xml"/><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customXml" Target="../ink/ink29.xml"/><Relationship Id="rId11" Type="http://schemas.openxmlformats.org/officeDocument/2006/relationships/image" Target="../media/image45.png"/><Relationship Id="rId5" Type="http://schemas.openxmlformats.org/officeDocument/2006/relationships/image" Target="../media/image44.png"/><Relationship Id="rId15" Type="http://schemas.openxmlformats.org/officeDocument/2006/relationships/image" Target="../media/image47.png"/><Relationship Id="rId10" Type="http://schemas.openxmlformats.org/officeDocument/2006/relationships/customXml" Target="../ink/ink31.xml"/><Relationship Id="rId19" Type="http://schemas.microsoft.com/office/2007/relationships/hdphoto" Target="../media/hdphoto1.wdp"/><Relationship Id="rId4" Type="http://schemas.openxmlformats.org/officeDocument/2006/relationships/image" Target="../media/image43.png"/><Relationship Id="rId9" Type="http://schemas.openxmlformats.org/officeDocument/2006/relationships/image" Target="../media/image110.png"/><Relationship Id="rId14"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550.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wmf"/><Relationship Id="rId5" Type="http://schemas.openxmlformats.org/officeDocument/2006/relationships/oleObject" Target="../embeddings/oleObject1.bin"/><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72986-0043-FB7C-D2B8-77EBF90F12D0}"/>
              </a:ext>
            </a:extLst>
          </p:cNvPr>
          <p:cNvSpPr>
            <a:spLocks noGrp="1"/>
          </p:cNvSpPr>
          <p:nvPr>
            <p:ph type="ctrTitle"/>
          </p:nvPr>
        </p:nvSpPr>
        <p:spPr>
          <a:xfrm>
            <a:off x="785693" y="1940876"/>
            <a:ext cx="10620613" cy="1249362"/>
          </a:xfrm>
        </p:spPr>
        <p:txBody>
          <a:bodyPr>
            <a:noAutofit/>
          </a:bodyPr>
          <a:lstStyle/>
          <a:p>
            <a:r>
              <a:rPr lang="en-US" sz="4400" dirty="0"/>
              <a:t>Disentangled Representation Learning (DRL)</a:t>
            </a:r>
          </a:p>
        </p:txBody>
      </p:sp>
      <p:pic>
        <p:nvPicPr>
          <p:cNvPr id="4" name="Picture 3">
            <a:extLst>
              <a:ext uri="{FF2B5EF4-FFF2-40B4-BE49-F238E27FC236}">
                <a16:creationId xmlns:a16="http://schemas.microsoft.com/office/drawing/2014/main" id="{9A111545-86A7-1BF6-11DF-5078EF79B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74" y="250187"/>
            <a:ext cx="1889126" cy="1435736"/>
          </a:xfrm>
          <a:prstGeom prst="rect">
            <a:avLst/>
          </a:prstGeom>
        </p:spPr>
      </p:pic>
      <p:pic>
        <p:nvPicPr>
          <p:cNvPr id="5" name="Picture 4">
            <a:extLst>
              <a:ext uri="{FF2B5EF4-FFF2-40B4-BE49-F238E27FC236}">
                <a16:creationId xmlns:a16="http://schemas.microsoft.com/office/drawing/2014/main" id="{5A1EDA16-CCD1-2B18-CD22-3793075B0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1744" y="157637"/>
            <a:ext cx="1535906" cy="1535906"/>
          </a:xfrm>
          <a:prstGeom prst="rect">
            <a:avLst/>
          </a:prstGeom>
          <a:solidFill>
            <a:schemeClr val="accent1"/>
          </a:solidFill>
        </p:spPr>
      </p:pic>
      <p:sp>
        <p:nvSpPr>
          <p:cNvPr id="7" name="Subtitle 6">
            <a:extLst>
              <a:ext uri="{FF2B5EF4-FFF2-40B4-BE49-F238E27FC236}">
                <a16:creationId xmlns:a16="http://schemas.microsoft.com/office/drawing/2014/main" id="{935A8374-E71F-76A3-FCD2-14132E25A2B3}"/>
              </a:ext>
            </a:extLst>
          </p:cNvPr>
          <p:cNvSpPr>
            <a:spLocks noGrp="1"/>
          </p:cNvSpPr>
          <p:nvPr>
            <p:ph type="subTitle" idx="1"/>
          </p:nvPr>
        </p:nvSpPr>
        <p:spPr>
          <a:xfrm>
            <a:off x="1455420" y="4082098"/>
            <a:ext cx="9144000" cy="1655762"/>
          </a:xfrm>
        </p:spPr>
        <p:txBody>
          <a:bodyPr/>
          <a:lstStyle/>
          <a:p>
            <a:r>
              <a:rPr lang="en-US" dirty="0"/>
              <a:t>A concise introduction</a:t>
            </a:r>
          </a:p>
        </p:txBody>
      </p:sp>
    </p:spTree>
    <p:extLst>
      <p:ext uri="{BB962C8B-B14F-4D97-AF65-F5344CB8AC3E}">
        <p14:creationId xmlns:p14="http://schemas.microsoft.com/office/powerpoint/2010/main" val="122433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3F0296-A67C-5798-E380-7467CCE5BA5B}"/>
              </a:ext>
            </a:extLst>
          </p:cNvPr>
          <p:cNvSpPr>
            <a:spLocks noGrp="1"/>
          </p:cNvSpPr>
          <p:nvPr>
            <p:ph type="sldNum" sz="quarter" idx="12"/>
          </p:nvPr>
        </p:nvSpPr>
        <p:spPr/>
        <p:txBody>
          <a:bodyPr/>
          <a:lstStyle/>
          <a:p>
            <a:fld id="{3DAEAE60-75C4-48E9-91BF-D40A5DA4F038}" type="slidenum">
              <a:rPr lang="en-US" smtClean="0"/>
              <a:pPr/>
              <a:t>9</a:t>
            </a:fld>
            <a:endParaRPr lang="en-US" dirty="0"/>
          </a:p>
        </p:txBody>
      </p:sp>
      <p:sp>
        <p:nvSpPr>
          <p:cNvPr id="5" name="TextBox 4">
            <a:extLst>
              <a:ext uri="{FF2B5EF4-FFF2-40B4-BE49-F238E27FC236}">
                <a16:creationId xmlns:a16="http://schemas.microsoft.com/office/drawing/2014/main" id="{C166094C-B976-66D8-E323-B0FBA8A1BD5B}"/>
              </a:ext>
            </a:extLst>
          </p:cNvPr>
          <p:cNvSpPr txBox="1"/>
          <p:nvPr/>
        </p:nvSpPr>
        <p:spPr>
          <a:xfrm>
            <a:off x="1549234" y="2865894"/>
            <a:ext cx="9995066" cy="769441"/>
          </a:xfrm>
          <a:prstGeom prst="rect">
            <a:avLst/>
          </a:prstGeom>
          <a:noFill/>
        </p:spPr>
        <p:txBody>
          <a:bodyPr wrap="square" rtlCol="0">
            <a:spAutoFit/>
          </a:bodyPr>
          <a:lstStyle/>
          <a:p>
            <a:r>
              <a:rPr lang="en-US" sz="4400" dirty="0">
                <a:solidFill>
                  <a:schemeClr val="accent1"/>
                </a:solidFill>
              </a:rPr>
              <a:t>Autoencoder &amp; Variational autoencoder</a:t>
            </a:r>
          </a:p>
        </p:txBody>
      </p:sp>
    </p:spTree>
    <p:extLst>
      <p:ext uri="{BB962C8B-B14F-4D97-AF65-F5344CB8AC3E}">
        <p14:creationId xmlns:p14="http://schemas.microsoft.com/office/powerpoint/2010/main" val="129738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03B68-E869-35BC-5694-230025B04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07DE-76C8-4BBA-0170-9D42110F9DDE}"/>
              </a:ext>
            </a:extLst>
          </p:cNvPr>
          <p:cNvSpPr>
            <a:spLocks noGrp="1"/>
          </p:cNvSpPr>
          <p:nvPr>
            <p:ph type="title"/>
          </p:nvPr>
        </p:nvSpPr>
        <p:spPr>
          <a:xfrm>
            <a:off x="56777" y="-17760"/>
            <a:ext cx="10515600" cy="1325563"/>
          </a:xfrm>
        </p:spPr>
        <p:txBody>
          <a:bodyPr/>
          <a:lstStyle/>
          <a:p>
            <a:r>
              <a:rPr lang="en-US" dirty="0">
                <a:solidFill>
                  <a:schemeClr val="accent1"/>
                </a:solidFill>
              </a:rPr>
              <a:t>Autoencoder</a:t>
            </a:r>
          </a:p>
        </p:txBody>
      </p:sp>
      <p:pic>
        <p:nvPicPr>
          <p:cNvPr id="9" name="Content Placeholder 8">
            <a:extLst>
              <a:ext uri="{FF2B5EF4-FFF2-40B4-BE49-F238E27FC236}">
                <a16:creationId xmlns:a16="http://schemas.microsoft.com/office/drawing/2014/main" id="{F7A12D67-1649-D95A-29F5-30E15780C4F5}"/>
              </a:ext>
            </a:extLst>
          </p:cNvPr>
          <p:cNvPicPr>
            <a:picLocks noGrp="1" noChangeAspect="1"/>
          </p:cNvPicPr>
          <p:nvPr>
            <p:ph idx="1"/>
          </p:nvPr>
        </p:nvPicPr>
        <p:blipFill>
          <a:blip r:embed="rId3"/>
          <a:stretch>
            <a:fillRect/>
          </a:stretch>
        </p:blipFill>
        <p:spPr>
          <a:xfrm rot="10800000">
            <a:off x="7449106" y="2313654"/>
            <a:ext cx="2365453" cy="2658086"/>
          </a:xfrm>
          <a:prstGeom prst="rect">
            <a:avLst/>
          </a:prstGeom>
        </p:spPr>
      </p:pic>
      <p:sp>
        <p:nvSpPr>
          <p:cNvPr id="4" name="Slide Number Placeholder 3">
            <a:extLst>
              <a:ext uri="{FF2B5EF4-FFF2-40B4-BE49-F238E27FC236}">
                <a16:creationId xmlns:a16="http://schemas.microsoft.com/office/drawing/2014/main" id="{C8A0FA4A-2605-A932-53F8-AD3DE73FE614}"/>
              </a:ext>
            </a:extLst>
          </p:cNvPr>
          <p:cNvSpPr>
            <a:spLocks noGrp="1"/>
          </p:cNvSpPr>
          <p:nvPr>
            <p:ph type="sldNum" sz="quarter" idx="12"/>
          </p:nvPr>
        </p:nvSpPr>
        <p:spPr/>
        <p:txBody>
          <a:bodyPr/>
          <a:lstStyle/>
          <a:p>
            <a:fld id="{3DAEAE60-75C4-48E9-91BF-D40A5DA4F038}" type="slidenum">
              <a:rPr lang="en-US" smtClean="0"/>
              <a:pPr/>
              <a:t>10</a:t>
            </a:fld>
            <a:endParaRPr lang="en-US" dirty="0"/>
          </a:p>
        </p:txBody>
      </p:sp>
      <p:sp>
        <p:nvSpPr>
          <p:cNvPr id="5" name="Trapezoid 4">
            <a:extLst>
              <a:ext uri="{FF2B5EF4-FFF2-40B4-BE49-F238E27FC236}">
                <a16:creationId xmlns:a16="http://schemas.microsoft.com/office/drawing/2014/main" id="{9B260B42-93AA-5E6E-444E-E0D1C183EE9B}"/>
              </a:ext>
            </a:extLst>
          </p:cNvPr>
          <p:cNvSpPr/>
          <p:nvPr/>
        </p:nvSpPr>
        <p:spPr>
          <a:xfrm rot="5400000">
            <a:off x="1211966"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D24E06-BCD8-3B85-3538-E5E92BC58E32}"/>
                  </a:ext>
                </a:extLst>
              </p:cNvPr>
              <p:cNvSpPr txBox="1"/>
              <p:nvPr/>
            </p:nvSpPr>
            <p:spPr>
              <a:xfrm>
                <a:off x="1716211" y="3229365"/>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586167FD-0483-81CB-4257-779144925CEA}"/>
                  </a:ext>
                </a:extLst>
              </p:cNvPr>
              <p:cNvSpPr txBox="1">
                <a:spLocks noRot="1" noChangeAspect="1" noMove="1" noResize="1" noEditPoints="1" noAdjustHandles="1" noChangeArrowheads="1" noChangeShapeType="1" noTextEdit="1"/>
              </p:cNvSpPr>
              <p:nvPr/>
            </p:nvSpPr>
            <p:spPr>
              <a:xfrm>
                <a:off x="1716211" y="3229365"/>
                <a:ext cx="1455420" cy="992516"/>
              </a:xfrm>
              <a:prstGeom prst="rect">
                <a:avLst/>
              </a:prstGeom>
              <a:blipFill>
                <a:blip r:embed="rId4"/>
                <a:stretch>
                  <a:fillRect l="-8824" t="-6135" r="-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619878-B64C-D739-51AE-F7F5B2BF7EBA}"/>
                  </a:ext>
                </a:extLst>
              </p:cNvPr>
              <p:cNvSpPr txBox="1"/>
              <p:nvPr/>
            </p:nvSpPr>
            <p:spPr>
              <a:xfrm>
                <a:off x="8022233" y="3241843"/>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ED619878-B64C-D739-51AE-F7F5B2BF7EBA}"/>
                  </a:ext>
                </a:extLst>
              </p:cNvPr>
              <p:cNvSpPr txBox="1">
                <a:spLocks noRot="1" noChangeAspect="1" noMove="1" noResize="1" noEditPoints="1" noAdjustHandles="1" noChangeArrowheads="1" noChangeShapeType="1" noTextEdit="1"/>
              </p:cNvSpPr>
              <p:nvPr/>
            </p:nvSpPr>
            <p:spPr>
              <a:xfrm>
                <a:off x="8022233" y="3241843"/>
                <a:ext cx="1455420" cy="954107"/>
              </a:xfrm>
              <a:prstGeom prst="rect">
                <a:avLst/>
              </a:prstGeom>
              <a:blipFill>
                <a:blip r:embed="rId5"/>
                <a:stretch>
                  <a:fillRect l="-8787" t="-6410" r="-460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5E81C1C-9FE8-7DBA-0A5B-1A24E0963A79}"/>
              </a:ext>
            </a:extLst>
          </p:cNvPr>
          <p:cNvCxnSpPr/>
          <p:nvPr/>
        </p:nvCxnSpPr>
        <p:spPr>
          <a:xfrm flipV="1">
            <a:off x="4008120" y="1569721"/>
            <a:ext cx="0" cy="33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BAEA9C-DE30-9BED-6720-03CD267AF504}"/>
              </a:ext>
            </a:extLst>
          </p:cNvPr>
          <p:cNvCxnSpPr/>
          <p:nvPr/>
        </p:nvCxnSpPr>
        <p:spPr>
          <a:xfrm flipV="1">
            <a:off x="3520440" y="4472940"/>
            <a:ext cx="4358640" cy="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40E0399A-EAF2-11D4-A94B-FC36A995D5FB}"/>
              </a:ext>
            </a:extLst>
          </p:cNvPr>
          <p:cNvSpPr/>
          <p:nvPr/>
        </p:nvSpPr>
        <p:spPr>
          <a:xfrm>
            <a:off x="5119745" y="3363426"/>
            <a:ext cx="139330" cy="1524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2949107-06EA-15A6-8988-A65385B4CAEA}"/>
                  </a:ext>
                </a:extLst>
              </p14:cNvPr>
              <p14:cNvContentPartPr/>
              <p14:nvPr/>
            </p14:nvContentPartPr>
            <p14:xfrm>
              <a:off x="7558860" y="6233040"/>
              <a:ext cx="360" cy="360"/>
            </p14:xfrm>
          </p:contentPart>
        </mc:Choice>
        <mc:Fallback xmlns="">
          <p:pic>
            <p:nvPicPr>
              <p:cNvPr id="32" name="Ink 31">
                <a:extLst>
                  <a:ext uri="{FF2B5EF4-FFF2-40B4-BE49-F238E27FC236}">
                    <a16:creationId xmlns:a16="http://schemas.microsoft.com/office/drawing/2014/main" id="{45BA1D52-2C15-2DE6-28B7-457B60964E9E}"/>
                  </a:ext>
                </a:extLst>
              </p:cNvPr>
              <p:cNvPicPr/>
              <p:nvPr/>
            </p:nvPicPr>
            <p:blipFill>
              <a:blip r:embed="rId7"/>
              <a:stretch>
                <a:fillRect/>
              </a:stretch>
            </p:blipFill>
            <p:spPr>
              <a:xfrm>
                <a:off x="75527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51D17B3D-3752-827E-2889-5B4D61A7F2A5}"/>
                  </a:ext>
                </a:extLst>
              </p14:cNvPr>
              <p14:cNvContentPartPr/>
              <p14:nvPr/>
            </p14:nvContentPartPr>
            <p14:xfrm>
              <a:off x="8264275" y="5655469"/>
              <a:ext cx="360" cy="1800"/>
            </p14:xfrm>
          </p:contentPart>
        </mc:Choice>
        <mc:Fallback xmlns="">
          <p:pic>
            <p:nvPicPr>
              <p:cNvPr id="37" name="Ink 36">
                <a:extLst>
                  <a:ext uri="{FF2B5EF4-FFF2-40B4-BE49-F238E27FC236}">
                    <a16:creationId xmlns:a16="http://schemas.microsoft.com/office/drawing/2014/main" id="{51D17B3D-3752-827E-2889-5B4D61A7F2A5}"/>
                  </a:ext>
                </a:extLst>
              </p:cNvPr>
              <p:cNvPicPr/>
              <p:nvPr/>
            </p:nvPicPr>
            <p:blipFill>
              <a:blip r:embed="rId9"/>
              <a:stretch>
                <a:fillRect/>
              </a:stretch>
            </p:blipFill>
            <p:spPr>
              <a:xfrm>
                <a:off x="8258155" y="5647819"/>
                <a:ext cx="12600" cy="171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1B891627-EB50-6B1F-9B85-FF7F4B809C30}"/>
                  </a:ext>
                </a:extLst>
              </p14:cNvPr>
              <p14:cNvContentPartPr/>
              <p14:nvPr/>
            </p14:nvContentPartPr>
            <p14:xfrm>
              <a:off x="5562660" y="5311080"/>
              <a:ext cx="360" cy="360"/>
            </p14:xfrm>
          </p:contentPart>
        </mc:Choice>
        <mc:Fallback xmlns="">
          <p:pic>
            <p:nvPicPr>
              <p:cNvPr id="38" name="Ink 37">
                <a:extLst>
                  <a:ext uri="{FF2B5EF4-FFF2-40B4-BE49-F238E27FC236}">
                    <a16:creationId xmlns:a16="http://schemas.microsoft.com/office/drawing/2014/main" id="{1F6A6AD0-99B9-E81C-2A3D-CF79A10DE5A4}"/>
                  </a:ext>
                </a:extLst>
              </p:cNvPr>
              <p:cNvPicPr/>
              <p:nvPr/>
            </p:nvPicPr>
            <p:blipFill>
              <a:blip r:embed="rId7"/>
              <a:stretch>
                <a:fillRect/>
              </a:stretch>
            </p:blipFill>
            <p:spPr>
              <a:xfrm>
                <a:off x="5556540" y="53049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E7435503-1A09-29B1-50F4-54D1174B323F}"/>
                  </a:ext>
                </a:extLst>
              </p14:cNvPr>
              <p14:cNvContentPartPr/>
              <p14:nvPr/>
            </p14:nvContentPartPr>
            <p14:xfrm>
              <a:off x="6278700" y="5699880"/>
              <a:ext cx="360" cy="360"/>
            </p14:xfrm>
          </p:contentPart>
        </mc:Choice>
        <mc:Fallback xmlns="">
          <p:pic>
            <p:nvPicPr>
              <p:cNvPr id="40" name="Ink 39">
                <a:extLst>
                  <a:ext uri="{FF2B5EF4-FFF2-40B4-BE49-F238E27FC236}">
                    <a16:creationId xmlns:a16="http://schemas.microsoft.com/office/drawing/2014/main" id="{AC3F85DD-1F4B-B203-275C-BC27DCBB0697}"/>
                  </a:ext>
                </a:extLst>
              </p:cNvPr>
              <p:cNvPicPr/>
              <p:nvPr/>
            </p:nvPicPr>
            <p:blipFill>
              <a:blip r:embed="rId7"/>
              <a:stretch>
                <a:fillRect/>
              </a:stretch>
            </p:blipFill>
            <p:spPr>
              <a:xfrm>
                <a:off x="62725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BDEA765-2B75-0786-0401-B6FD04FBFFF1}"/>
                  </a:ext>
                </a:extLst>
              </p:cNvPr>
              <p:cNvSpPr txBox="1"/>
              <p:nvPr/>
            </p:nvSpPr>
            <p:spPr>
              <a:xfrm>
                <a:off x="3837210" y="4943535"/>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b="0" i="1" smtClean="0">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CBDEA765-2B75-0786-0401-B6FD04FBFFF1}"/>
                  </a:ext>
                </a:extLst>
              </p:cNvPr>
              <p:cNvSpPr txBox="1">
                <a:spLocks noRot="1" noChangeAspect="1" noMove="1" noResize="1" noEditPoints="1" noAdjustHandles="1" noChangeArrowheads="1" noChangeShapeType="1" noTextEdit="1"/>
              </p:cNvSpPr>
              <p:nvPr/>
            </p:nvSpPr>
            <p:spPr>
              <a:xfrm>
                <a:off x="3837210" y="4943535"/>
                <a:ext cx="3725100" cy="461665"/>
              </a:xfrm>
              <a:prstGeom prst="rect">
                <a:avLst/>
              </a:prstGeom>
              <a:blipFill>
                <a:blip r:embed="rId12"/>
                <a:stretch>
                  <a:fillRect t="-10526" b="-28947"/>
                </a:stretch>
              </a:blipFill>
            </p:spPr>
            <p:txBody>
              <a:bodyPr/>
              <a:lstStyle/>
              <a:p>
                <a:r>
                  <a:rPr lang="en-US">
                    <a:noFill/>
                  </a:rPr>
                  <a:t> </a:t>
                </a:r>
              </a:p>
            </p:txBody>
          </p:sp>
        </mc:Fallback>
      </mc:AlternateContent>
      <p:pic>
        <p:nvPicPr>
          <p:cNvPr id="61" name="Picture 2" descr="Guide to cat behavior counseling | HumanePro by The Humane Society of the  United States">
            <a:extLst>
              <a:ext uri="{FF2B5EF4-FFF2-40B4-BE49-F238E27FC236}">
                <a16:creationId xmlns:a16="http://schemas.microsoft.com/office/drawing/2014/main" id="{FC470595-8AD7-224E-7E57-C5FF328B0C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776" y="2887664"/>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49DFC3-D73D-D08B-5D71-00A0B6647AF1}"/>
                  </a:ext>
                </a:extLst>
              </p:cNvPr>
              <p:cNvSpPr txBox="1"/>
              <p:nvPr/>
            </p:nvSpPr>
            <p:spPr>
              <a:xfrm>
                <a:off x="-22995" y="5126414"/>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 name="TextBox 2">
                <a:extLst>
                  <a:ext uri="{FF2B5EF4-FFF2-40B4-BE49-F238E27FC236}">
                    <a16:creationId xmlns:a16="http://schemas.microsoft.com/office/drawing/2014/main" id="{2C9B2750-7B0D-C3CB-E113-4A2768B6E20C}"/>
                  </a:ext>
                </a:extLst>
              </p:cNvPr>
              <p:cNvSpPr txBox="1">
                <a:spLocks noRot="1" noChangeAspect="1" noMove="1" noResize="1" noEditPoints="1" noAdjustHandles="1" noChangeArrowheads="1" noChangeShapeType="1" noTextEdit="1"/>
              </p:cNvSpPr>
              <p:nvPr/>
            </p:nvSpPr>
            <p:spPr>
              <a:xfrm>
                <a:off x="-22995" y="5126414"/>
                <a:ext cx="1623568" cy="369332"/>
              </a:xfrm>
              <a:prstGeom prst="rect">
                <a:avLst/>
              </a:prstGeom>
              <a:blipFill>
                <a:blip r:embed="rId14"/>
                <a:stretch>
                  <a:fillRect l="-2996" t="-9836" b="-24590"/>
                </a:stretch>
              </a:blipFill>
            </p:spPr>
            <p:txBody>
              <a:bodyPr/>
              <a:lstStyle/>
              <a:p>
                <a:r>
                  <a:rPr lang="en-US">
                    <a:noFill/>
                  </a:rPr>
                  <a:t> </a:t>
                </a:r>
              </a:p>
            </p:txBody>
          </p:sp>
        </mc:Fallback>
      </mc:AlternateContent>
      <p:pic>
        <p:nvPicPr>
          <p:cNvPr id="7" name="Picture 2" descr="Guide to cat behavior counseling | HumanePro by The Humane Society of the  United States">
            <a:extLst>
              <a:ext uri="{FF2B5EF4-FFF2-40B4-BE49-F238E27FC236}">
                <a16:creationId xmlns:a16="http://schemas.microsoft.com/office/drawing/2014/main" id="{3F8B9A37-02B0-C485-B49D-C11FDF19E9F1}"/>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10069111" y="2948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8" name="Picture 2" descr="Guide to cat behavior counseling | HumanePro by The Humane Society of the  United States">
            <a:extLst>
              <a:ext uri="{FF2B5EF4-FFF2-40B4-BE49-F238E27FC236}">
                <a16:creationId xmlns:a16="http://schemas.microsoft.com/office/drawing/2014/main" id="{57FF7AF2-FA5D-2025-F27D-43C39D1DFF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04887" y="2823392"/>
            <a:ext cx="1072445" cy="162206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E3535C-A89E-582F-7D96-796043C800C2}"/>
              </a:ext>
            </a:extLst>
          </p:cNvPr>
          <p:cNvCxnSpPr>
            <a:cxnSpLocks/>
          </p:cNvCxnSpPr>
          <p:nvPr/>
        </p:nvCxnSpPr>
        <p:spPr>
          <a:xfrm flipV="1">
            <a:off x="10382624" y="2305382"/>
            <a:ext cx="0" cy="7434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7DA351C-1751-6FE0-648A-AA80D2245C48}"/>
              </a:ext>
            </a:extLst>
          </p:cNvPr>
          <p:cNvCxnSpPr/>
          <p:nvPr/>
        </p:nvCxnSpPr>
        <p:spPr>
          <a:xfrm flipV="1">
            <a:off x="11632304" y="2238257"/>
            <a:ext cx="0" cy="6429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79781560-6191-793C-0D14-89CBA6DB2B60}"/>
              </a:ext>
            </a:extLst>
          </p:cNvPr>
          <p:cNvSpPr txBox="1"/>
          <p:nvPr/>
        </p:nvSpPr>
        <p:spPr>
          <a:xfrm>
            <a:off x="9555503" y="1807526"/>
            <a:ext cx="1577316" cy="369332"/>
          </a:xfrm>
          <a:prstGeom prst="rect">
            <a:avLst/>
          </a:prstGeom>
          <a:noFill/>
        </p:spPr>
        <p:txBody>
          <a:bodyPr wrap="square" rtlCol="0">
            <a:spAutoFit/>
          </a:bodyPr>
          <a:lstStyle/>
          <a:p>
            <a:r>
              <a:rPr lang="en-US" dirty="0"/>
              <a:t>Reconstructed</a:t>
            </a:r>
          </a:p>
        </p:txBody>
      </p:sp>
      <p:sp>
        <p:nvSpPr>
          <p:cNvPr id="23" name="TextBox 22">
            <a:extLst>
              <a:ext uri="{FF2B5EF4-FFF2-40B4-BE49-F238E27FC236}">
                <a16:creationId xmlns:a16="http://schemas.microsoft.com/office/drawing/2014/main" id="{0B87F1C5-9CD8-1A90-7E7B-DD259AC3236C}"/>
              </a:ext>
            </a:extLst>
          </p:cNvPr>
          <p:cNvSpPr txBox="1"/>
          <p:nvPr/>
        </p:nvSpPr>
        <p:spPr>
          <a:xfrm>
            <a:off x="11266544" y="1809757"/>
            <a:ext cx="1005839" cy="369332"/>
          </a:xfrm>
          <a:prstGeom prst="rect">
            <a:avLst/>
          </a:prstGeom>
          <a:noFill/>
        </p:spPr>
        <p:txBody>
          <a:bodyPr wrap="square" rtlCol="0">
            <a:spAutoFit/>
          </a:bodyPr>
          <a:lstStyle/>
          <a:p>
            <a:r>
              <a:rPr lang="en-US" dirty="0"/>
              <a:t>Input </a:t>
            </a:r>
          </a:p>
        </p:txBody>
      </p:sp>
      <p:sp>
        <p:nvSpPr>
          <p:cNvPr id="24" name="Right Brace 23">
            <a:extLst>
              <a:ext uri="{FF2B5EF4-FFF2-40B4-BE49-F238E27FC236}">
                <a16:creationId xmlns:a16="http://schemas.microsoft.com/office/drawing/2014/main" id="{901B2F4F-4DBB-A8C0-160C-26AA1E4D4803}"/>
              </a:ext>
            </a:extLst>
          </p:cNvPr>
          <p:cNvSpPr/>
          <p:nvPr/>
        </p:nvSpPr>
        <p:spPr>
          <a:xfrm rot="5400000">
            <a:off x="10875519" y="3911041"/>
            <a:ext cx="313144" cy="192596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DDB1C245-7027-A2FB-CF06-CD80A3005EF0}"/>
              </a:ext>
            </a:extLst>
          </p:cNvPr>
          <p:cNvSpPr txBox="1"/>
          <p:nvPr/>
        </p:nvSpPr>
        <p:spPr>
          <a:xfrm>
            <a:off x="10015692" y="5071907"/>
            <a:ext cx="2122889" cy="646331"/>
          </a:xfrm>
          <a:prstGeom prst="rect">
            <a:avLst/>
          </a:prstGeom>
          <a:noFill/>
        </p:spPr>
        <p:txBody>
          <a:bodyPr wrap="square" rtlCol="0">
            <a:spAutoFit/>
          </a:bodyPr>
          <a:lstStyle/>
          <a:p>
            <a:pPr algn="ctr"/>
            <a:r>
              <a:rPr lang="en-US" dirty="0"/>
              <a:t>Reconstruction error MSE loss</a:t>
            </a:r>
          </a:p>
        </p:txBody>
      </p:sp>
      <p:pic>
        <p:nvPicPr>
          <p:cNvPr id="21" name="Picture 20">
            <a:extLst>
              <a:ext uri="{FF2B5EF4-FFF2-40B4-BE49-F238E27FC236}">
                <a16:creationId xmlns:a16="http://schemas.microsoft.com/office/drawing/2014/main" id="{0706547F-61FA-EE09-8376-D9AC82BF78F5}"/>
              </a:ext>
            </a:extLst>
          </p:cNvPr>
          <p:cNvPicPr>
            <a:picLocks noChangeAspect="1"/>
          </p:cNvPicPr>
          <p:nvPr/>
        </p:nvPicPr>
        <p:blipFill>
          <a:blip r:embed="rId17"/>
          <a:stretch>
            <a:fillRect/>
          </a:stretch>
        </p:blipFill>
        <p:spPr>
          <a:xfrm>
            <a:off x="4505904" y="5495746"/>
            <a:ext cx="5450046" cy="1117761"/>
          </a:xfrm>
          <a:prstGeom prst="rect">
            <a:avLst/>
          </a:prstGeom>
        </p:spPr>
      </p:pic>
      <p:cxnSp>
        <p:nvCxnSpPr>
          <p:cNvPr id="22" name="Straight Arrow Connector 21">
            <a:extLst>
              <a:ext uri="{FF2B5EF4-FFF2-40B4-BE49-F238E27FC236}">
                <a16:creationId xmlns:a16="http://schemas.microsoft.com/office/drawing/2014/main" id="{D725E3F8-B11A-EEA3-D378-160E455687EC}"/>
              </a:ext>
            </a:extLst>
          </p:cNvPr>
          <p:cNvCxnSpPr>
            <a:cxnSpLocks/>
          </p:cNvCxnSpPr>
          <p:nvPr/>
        </p:nvCxnSpPr>
        <p:spPr>
          <a:xfrm flipV="1">
            <a:off x="5244044" y="2701023"/>
            <a:ext cx="141065" cy="536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9C88BFFE-507B-5A12-A6A1-B511B1D27BBD}"/>
              </a:ext>
            </a:extLst>
          </p:cNvPr>
          <p:cNvSpPr txBox="1"/>
          <p:nvPr/>
        </p:nvSpPr>
        <p:spPr>
          <a:xfrm>
            <a:off x="4093020" y="1922879"/>
            <a:ext cx="4088565" cy="646331"/>
          </a:xfrm>
          <a:prstGeom prst="rect">
            <a:avLst/>
          </a:prstGeom>
          <a:noFill/>
        </p:spPr>
        <p:txBody>
          <a:bodyPr wrap="square" rtlCol="0">
            <a:spAutoFit/>
          </a:bodyPr>
          <a:lstStyle/>
          <a:p>
            <a:pPr algn="ctr"/>
            <a:r>
              <a:rPr lang="en-US" dirty="0"/>
              <a:t>Low dimensional hidden representation</a:t>
            </a:r>
            <a:r>
              <a:rPr lang="fa-IR" dirty="0"/>
              <a:t> </a:t>
            </a:r>
            <a:r>
              <a:rPr lang="en-US" dirty="0"/>
              <a:t>of a sample data</a:t>
            </a:r>
          </a:p>
        </p:txBody>
      </p:sp>
    </p:spTree>
    <p:extLst>
      <p:ext uri="{BB962C8B-B14F-4D97-AF65-F5344CB8AC3E}">
        <p14:creationId xmlns:p14="http://schemas.microsoft.com/office/powerpoint/2010/main" val="384394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3" grpId="0"/>
      <p:bldP spid="24" grpId="0" animBg="1"/>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E3782-D793-AD23-03B9-C2A4485811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931DB-0F87-066B-CBF1-A17FE7923475}"/>
              </a:ext>
            </a:extLst>
          </p:cNvPr>
          <p:cNvSpPr>
            <a:spLocks noGrp="1"/>
          </p:cNvSpPr>
          <p:nvPr>
            <p:ph type="title"/>
          </p:nvPr>
        </p:nvSpPr>
        <p:spPr>
          <a:xfrm>
            <a:off x="172192" y="62855"/>
            <a:ext cx="10515600" cy="1325563"/>
          </a:xfrm>
        </p:spPr>
        <p:txBody>
          <a:bodyPr/>
          <a:lstStyle/>
          <a:p>
            <a:r>
              <a:rPr lang="en-US" dirty="0">
                <a:solidFill>
                  <a:schemeClr val="accent1"/>
                </a:solidFill>
              </a:rPr>
              <a:t>Autoencoders (irregular latent space)</a:t>
            </a:r>
          </a:p>
        </p:txBody>
      </p:sp>
      <p:pic>
        <p:nvPicPr>
          <p:cNvPr id="9" name="Content Placeholder 8">
            <a:extLst>
              <a:ext uri="{FF2B5EF4-FFF2-40B4-BE49-F238E27FC236}">
                <a16:creationId xmlns:a16="http://schemas.microsoft.com/office/drawing/2014/main" id="{7093C6F7-A76F-AC79-98D4-D08FB3DBB24F}"/>
              </a:ext>
            </a:extLst>
          </p:cNvPr>
          <p:cNvPicPr>
            <a:picLocks noGrp="1" noChangeAspect="1"/>
          </p:cNvPicPr>
          <p:nvPr>
            <p:ph idx="1"/>
          </p:nvPr>
        </p:nvPicPr>
        <p:blipFill>
          <a:blip r:embed="rId2"/>
          <a:stretch>
            <a:fillRect/>
          </a:stretch>
        </p:blipFill>
        <p:spPr>
          <a:xfrm rot="10800000">
            <a:off x="8322339" y="2195941"/>
            <a:ext cx="2365453" cy="2658086"/>
          </a:xfrm>
          <a:prstGeom prst="rect">
            <a:avLst/>
          </a:prstGeom>
        </p:spPr>
      </p:pic>
      <p:sp>
        <p:nvSpPr>
          <p:cNvPr id="4" name="Slide Number Placeholder 3">
            <a:extLst>
              <a:ext uri="{FF2B5EF4-FFF2-40B4-BE49-F238E27FC236}">
                <a16:creationId xmlns:a16="http://schemas.microsoft.com/office/drawing/2014/main" id="{2E889936-938F-C007-E96F-509A5FC3347F}"/>
              </a:ext>
            </a:extLst>
          </p:cNvPr>
          <p:cNvSpPr>
            <a:spLocks noGrp="1"/>
          </p:cNvSpPr>
          <p:nvPr>
            <p:ph type="sldNum" sz="quarter" idx="12"/>
          </p:nvPr>
        </p:nvSpPr>
        <p:spPr/>
        <p:txBody>
          <a:bodyPr/>
          <a:lstStyle/>
          <a:p>
            <a:fld id="{3DAEAE60-75C4-48E9-91BF-D40A5DA4F038}" type="slidenum">
              <a:rPr lang="en-US" smtClean="0"/>
              <a:pPr/>
              <a:t>11</a:t>
            </a:fld>
            <a:endParaRPr lang="en-US" dirty="0"/>
          </a:p>
        </p:txBody>
      </p:sp>
      <p:sp>
        <p:nvSpPr>
          <p:cNvPr id="5" name="Trapezoid 4">
            <a:extLst>
              <a:ext uri="{FF2B5EF4-FFF2-40B4-BE49-F238E27FC236}">
                <a16:creationId xmlns:a16="http://schemas.microsoft.com/office/drawing/2014/main" id="{ADB96131-2A4E-410A-7FC4-83437E2F272A}"/>
              </a:ext>
            </a:extLst>
          </p:cNvPr>
          <p:cNvSpPr/>
          <p:nvPr/>
        </p:nvSpPr>
        <p:spPr>
          <a:xfrm rot="5400000">
            <a:off x="1090046"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53EA91-D8D2-5664-E05A-68CD176EDFE2}"/>
                  </a:ext>
                </a:extLst>
              </p:cNvPr>
              <p:cNvSpPr txBox="1"/>
              <p:nvPr/>
            </p:nvSpPr>
            <p:spPr>
              <a:xfrm>
                <a:off x="1603849" y="3209400"/>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7453EA91-D8D2-5664-E05A-68CD176EDFE2}"/>
                  </a:ext>
                </a:extLst>
              </p:cNvPr>
              <p:cNvSpPr txBox="1">
                <a:spLocks noRot="1" noChangeAspect="1" noMove="1" noResize="1" noEditPoints="1" noAdjustHandles="1" noChangeArrowheads="1" noChangeShapeType="1" noTextEdit="1"/>
              </p:cNvSpPr>
              <p:nvPr/>
            </p:nvSpPr>
            <p:spPr>
              <a:xfrm>
                <a:off x="1603849" y="3209400"/>
                <a:ext cx="1455420" cy="992516"/>
              </a:xfrm>
              <a:prstGeom prst="rect">
                <a:avLst/>
              </a:prstGeom>
              <a:blipFill>
                <a:blip r:embed="rId3"/>
                <a:stretch>
                  <a:fillRect l="-8368" t="-5521" r="-2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6B3465-A468-F766-2E7A-3D84967E0EF4}"/>
                  </a:ext>
                </a:extLst>
              </p:cNvPr>
              <p:cNvSpPr txBox="1"/>
              <p:nvPr/>
            </p:nvSpPr>
            <p:spPr>
              <a:xfrm>
                <a:off x="8901711" y="3165060"/>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C96B3465-A468-F766-2E7A-3D84967E0EF4}"/>
                  </a:ext>
                </a:extLst>
              </p:cNvPr>
              <p:cNvSpPr txBox="1">
                <a:spLocks noRot="1" noChangeAspect="1" noMove="1" noResize="1" noEditPoints="1" noAdjustHandles="1" noChangeArrowheads="1" noChangeShapeType="1" noTextEdit="1"/>
              </p:cNvSpPr>
              <p:nvPr/>
            </p:nvSpPr>
            <p:spPr>
              <a:xfrm>
                <a:off x="8901711" y="3165060"/>
                <a:ext cx="1455420" cy="954107"/>
              </a:xfrm>
              <a:prstGeom prst="rect">
                <a:avLst/>
              </a:prstGeom>
              <a:blipFill>
                <a:blip r:embed="rId4"/>
                <a:stretch>
                  <a:fillRect l="-8368" t="-5732" r="-502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5E6B8EA1-D540-A2EB-81B9-F1750C05123B}"/>
              </a:ext>
            </a:extLst>
          </p:cNvPr>
          <p:cNvCxnSpPr/>
          <p:nvPr/>
        </p:nvCxnSpPr>
        <p:spPr>
          <a:xfrm flipV="1">
            <a:off x="4008120" y="1569721"/>
            <a:ext cx="0" cy="33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B9F6F3-B7A8-3F3C-F3BB-7A04F030D214}"/>
              </a:ext>
            </a:extLst>
          </p:cNvPr>
          <p:cNvCxnSpPr/>
          <p:nvPr/>
        </p:nvCxnSpPr>
        <p:spPr>
          <a:xfrm flipV="1">
            <a:off x="3520440" y="4472940"/>
            <a:ext cx="4358640" cy="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01834474-FB13-6EA4-CA94-1D47DA51D851}"/>
              </a:ext>
            </a:extLst>
          </p:cNvPr>
          <p:cNvSpPr/>
          <p:nvPr/>
        </p:nvSpPr>
        <p:spPr>
          <a:xfrm>
            <a:off x="4582888" y="2141220"/>
            <a:ext cx="139330" cy="1524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2374AE28-F594-78B4-A61A-F3E83993E0E9}"/>
              </a:ext>
            </a:extLst>
          </p:cNvPr>
          <p:cNvSpPr/>
          <p:nvPr/>
        </p:nvSpPr>
        <p:spPr>
          <a:xfrm>
            <a:off x="4249583" y="3429000"/>
            <a:ext cx="139330" cy="1524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768FE746-ED22-7C10-538B-2F47EBA8A0C2}"/>
              </a:ext>
            </a:extLst>
          </p:cNvPr>
          <p:cNvSpPr/>
          <p:nvPr/>
        </p:nvSpPr>
        <p:spPr>
          <a:xfrm>
            <a:off x="5974046" y="2856626"/>
            <a:ext cx="139330" cy="152400"/>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F7916758-5787-3482-9C07-77F00782B79D}"/>
                  </a:ext>
                </a:extLst>
              </p14:cNvPr>
              <p14:cNvContentPartPr/>
              <p14:nvPr/>
            </p14:nvContentPartPr>
            <p14:xfrm>
              <a:off x="7558860" y="6233040"/>
              <a:ext cx="360" cy="360"/>
            </p14:xfrm>
          </p:contentPart>
        </mc:Choice>
        <mc:Fallback xmlns="">
          <p:pic>
            <p:nvPicPr>
              <p:cNvPr id="32" name="Ink 31">
                <a:extLst>
                  <a:ext uri="{FF2B5EF4-FFF2-40B4-BE49-F238E27FC236}">
                    <a16:creationId xmlns:a16="http://schemas.microsoft.com/office/drawing/2014/main" id="{F7916758-5787-3482-9C07-77F00782B79D}"/>
                  </a:ext>
                </a:extLst>
              </p:cNvPr>
              <p:cNvPicPr/>
              <p:nvPr/>
            </p:nvPicPr>
            <p:blipFill>
              <a:blip r:embed="rId6"/>
              <a:stretch>
                <a:fillRect/>
              </a:stretch>
            </p:blipFill>
            <p:spPr>
              <a:xfrm>
                <a:off x="75527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5EFF0188-4ABC-5D3E-768D-38D9969D58FE}"/>
                  </a:ext>
                </a:extLst>
              </p14:cNvPr>
              <p14:cNvContentPartPr/>
              <p14:nvPr/>
            </p14:nvContentPartPr>
            <p14:xfrm>
              <a:off x="8496300" y="5486040"/>
              <a:ext cx="360" cy="1800"/>
            </p14:xfrm>
          </p:contentPart>
        </mc:Choice>
        <mc:Fallback xmlns="">
          <p:pic>
            <p:nvPicPr>
              <p:cNvPr id="37" name="Ink 36">
                <a:extLst>
                  <a:ext uri="{FF2B5EF4-FFF2-40B4-BE49-F238E27FC236}">
                    <a16:creationId xmlns:a16="http://schemas.microsoft.com/office/drawing/2014/main" id="{5EFF0188-4ABC-5D3E-768D-38D9969D58FE}"/>
                  </a:ext>
                </a:extLst>
              </p:cNvPr>
              <p:cNvPicPr/>
              <p:nvPr/>
            </p:nvPicPr>
            <p:blipFill>
              <a:blip r:embed="rId8"/>
              <a:stretch>
                <a:fillRect/>
              </a:stretch>
            </p:blipFill>
            <p:spPr>
              <a:xfrm>
                <a:off x="8490180" y="5478390"/>
                <a:ext cx="12600" cy="171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E4E4E9DD-6B71-813A-5E8C-5B2FED6AE425}"/>
                  </a:ext>
                </a:extLst>
              </p14:cNvPr>
              <p14:cNvContentPartPr/>
              <p14:nvPr/>
            </p14:nvContentPartPr>
            <p14:xfrm>
              <a:off x="5562660" y="5311080"/>
              <a:ext cx="360" cy="360"/>
            </p14:xfrm>
          </p:contentPart>
        </mc:Choice>
        <mc:Fallback xmlns="">
          <p:pic>
            <p:nvPicPr>
              <p:cNvPr id="38" name="Ink 37">
                <a:extLst>
                  <a:ext uri="{FF2B5EF4-FFF2-40B4-BE49-F238E27FC236}">
                    <a16:creationId xmlns:a16="http://schemas.microsoft.com/office/drawing/2014/main" id="{E4E4E9DD-6B71-813A-5E8C-5B2FED6AE425}"/>
                  </a:ext>
                </a:extLst>
              </p:cNvPr>
              <p:cNvPicPr/>
              <p:nvPr/>
            </p:nvPicPr>
            <p:blipFill>
              <a:blip r:embed="rId6"/>
              <a:stretch>
                <a:fillRect/>
              </a:stretch>
            </p:blipFill>
            <p:spPr>
              <a:xfrm>
                <a:off x="5556540" y="53049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D5E868CC-C1B8-DF5E-AAEF-754483E2E0AE}"/>
                  </a:ext>
                </a:extLst>
              </p14:cNvPr>
              <p14:cNvContentPartPr/>
              <p14:nvPr/>
            </p14:nvContentPartPr>
            <p14:xfrm>
              <a:off x="6278700" y="5699880"/>
              <a:ext cx="360" cy="360"/>
            </p14:xfrm>
          </p:contentPart>
        </mc:Choice>
        <mc:Fallback xmlns="">
          <p:pic>
            <p:nvPicPr>
              <p:cNvPr id="40" name="Ink 39">
                <a:extLst>
                  <a:ext uri="{FF2B5EF4-FFF2-40B4-BE49-F238E27FC236}">
                    <a16:creationId xmlns:a16="http://schemas.microsoft.com/office/drawing/2014/main" id="{D5E868CC-C1B8-DF5E-AAEF-754483E2E0AE}"/>
                  </a:ext>
                </a:extLst>
              </p:cNvPr>
              <p:cNvPicPr/>
              <p:nvPr/>
            </p:nvPicPr>
            <p:blipFill>
              <a:blip r:embed="rId6"/>
              <a:stretch>
                <a:fillRect/>
              </a:stretch>
            </p:blipFill>
            <p:spPr>
              <a:xfrm>
                <a:off x="62725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12A01A3-739A-6FB9-E4D9-136B0041F6D4}"/>
                  </a:ext>
                </a:extLst>
              </p:cNvPr>
              <p:cNvSpPr txBox="1"/>
              <p:nvPr/>
            </p:nvSpPr>
            <p:spPr>
              <a:xfrm>
                <a:off x="3947160" y="5207378"/>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b="0" i="1" smtClean="0">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C12A01A3-739A-6FB9-E4D9-136B0041F6D4}"/>
                  </a:ext>
                </a:extLst>
              </p:cNvPr>
              <p:cNvSpPr txBox="1">
                <a:spLocks noRot="1" noChangeAspect="1" noMove="1" noResize="1" noEditPoints="1" noAdjustHandles="1" noChangeArrowheads="1" noChangeShapeType="1" noTextEdit="1"/>
              </p:cNvSpPr>
              <p:nvPr/>
            </p:nvSpPr>
            <p:spPr>
              <a:xfrm>
                <a:off x="3947160" y="5207378"/>
                <a:ext cx="3725100" cy="461665"/>
              </a:xfrm>
              <a:prstGeom prst="rect">
                <a:avLst/>
              </a:prstGeom>
              <a:blipFill>
                <a:blip r:embed="rId11"/>
                <a:stretch>
                  <a:fillRect t="-10526" b="-28947"/>
                </a:stretch>
              </a:blipFill>
            </p:spPr>
            <p:txBody>
              <a:bodyPr/>
              <a:lstStyle/>
              <a:p>
                <a:r>
                  <a:rPr lang="en-US">
                    <a:noFill/>
                  </a:rPr>
                  <a:t> </a:t>
                </a:r>
              </a:p>
            </p:txBody>
          </p:sp>
        </mc:Fallback>
      </mc:AlternateContent>
      <p:pic>
        <p:nvPicPr>
          <p:cNvPr id="3074" name="Picture 2" descr="Guide to cat behavior counseling | HumanePro by The Humane Society of the  United States">
            <a:extLst>
              <a:ext uri="{FF2B5EF4-FFF2-40B4-BE49-F238E27FC236}">
                <a16:creationId xmlns:a16="http://schemas.microsoft.com/office/drawing/2014/main" id="{EF0FD358-2869-2653-4ED2-CA2B9314E9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356" y="294334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0" name="Picture 2" descr="Guide to cat behavior counseling | HumanePro by The Humane Society of the  United States">
            <a:extLst>
              <a:ext uri="{FF2B5EF4-FFF2-40B4-BE49-F238E27FC236}">
                <a16:creationId xmlns:a16="http://schemas.microsoft.com/office/drawing/2014/main" id="{0F5A617E-ABF9-3B1F-7DD8-8CF1A36077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72" y="2963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1" name="Picture 2" descr="Guide to cat behavior counseling | HumanePro by The Humane Society of the  United States">
            <a:extLst>
              <a:ext uri="{FF2B5EF4-FFF2-40B4-BE49-F238E27FC236}">
                <a16:creationId xmlns:a16="http://schemas.microsoft.com/office/drawing/2014/main" id="{29B63A57-EA56-C0B0-6031-E16DBCBC5A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2991" y="304575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3" name="Flowchart: Connector 2">
            <a:extLst>
              <a:ext uri="{FF2B5EF4-FFF2-40B4-BE49-F238E27FC236}">
                <a16:creationId xmlns:a16="http://schemas.microsoft.com/office/drawing/2014/main" id="{98FBA6AF-3D38-6AAA-D1D8-D61D6996FE5C}"/>
              </a:ext>
            </a:extLst>
          </p:cNvPr>
          <p:cNvSpPr/>
          <p:nvPr/>
        </p:nvSpPr>
        <p:spPr>
          <a:xfrm>
            <a:off x="6923561" y="1911254"/>
            <a:ext cx="152546" cy="16002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9C3EAD7-E22C-0C90-5188-6D6D6F9FB2E3}"/>
              </a:ext>
            </a:extLst>
          </p:cNvPr>
          <p:cNvCxnSpPr>
            <a:cxnSpLocks/>
          </p:cNvCxnSpPr>
          <p:nvPr/>
        </p:nvCxnSpPr>
        <p:spPr>
          <a:xfrm flipV="1">
            <a:off x="7207227" y="1751162"/>
            <a:ext cx="354869" cy="160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F84903E-BB1D-791E-A29D-2AC4C4952B50}"/>
              </a:ext>
            </a:extLst>
          </p:cNvPr>
          <p:cNvSpPr txBox="1"/>
          <p:nvPr/>
        </p:nvSpPr>
        <p:spPr>
          <a:xfrm>
            <a:off x="7672260" y="1080644"/>
            <a:ext cx="3398700" cy="923330"/>
          </a:xfrm>
          <a:prstGeom prst="rect">
            <a:avLst/>
          </a:prstGeom>
          <a:noFill/>
        </p:spPr>
        <p:txBody>
          <a:bodyPr wrap="square" rtlCol="0">
            <a:spAutoFit/>
          </a:bodyPr>
          <a:lstStyle/>
          <a:p>
            <a:r>
              <a:rPr lang="en-US" dirty="0"/>
              <a:t>a sample in latent space which is far away from other hidden representation of the training data</a:t>
            </a:r>
          </a:p>
        </p:txBody>
      </p:sp>
      <p:pic>
        <p:nvPicPr>
          <p:cNvPr id="4098" name="Picture 2" descr="Noise Vector Art, Icons, and Graphics for Free Download">
            <a:extLst>
              <a:ext uri="{FF2B5EF4-FFF2-40B4-BE49-F238E27FC236}">
                <a16:creationId xmlns:a16="http://schemas.microsoft.com/office/drawing/2014/main" id="{28E3DD9A-DE76-8F29-F1A4-B6F5351D45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78272" y="2607781"/>
            <a:ext cx="1786081" cy="135414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F6E5441-A644-DBBE-D6E6-B653E3FB59C8}"/>
                  </a:ext>
                </a:extLst>
              </p:cNvPr>
              <p:cNvSpPr txBox="1"/>
              <p:nvPr/>
            </p:nvSpPr>
            <p:spPr>
              <a:xfrm>
                <a:off x="-22995" y="5126414"/>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7" name="TextBox 6">
                <a:extLst>
                  <a:ext uri="{FF2B5EF4-FFF2-40B4-BE49-F238E27FC236}">
                    <a16:creationId xmlns:a16="http://schemas.microsoft.com/office/drawing/2014/main" id="{AF6E5441-A644-DBBE-D6E6-B653E3FB59C8}"/>
                  </a:ext>
                </a:extLst>
              </p:cNvPr>
              <p:cNvSpPr txBox="1">
                <a:spLocks noRot="1" noChangeAspect="1" noMove="1" noResize="1" noEditPoints="1" noAdjustHandles="1" noChangeArrowheads="1" noChangeShapeType="1" noTextEdit="1"/>
              </p:cNvSpPr>
              <p:nvPr/>
            </p:nvSpPr>
            <p:spPr>
              <a:xfrm>
                <a:off x="-22995" y="5126414"/>
                <a:ext cx="1623568" cy="369332"/>
              </a:xfrm>
              <a:prstGeom prst="rect">
                <a:avLst/>
              </a:prstGeom>
              <a:blipFill>
                <a:blip r:embed="rId14"/>
                <a:stretch>
                  <a:fillRect l="-2996"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204664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36" presetClass="path" presetSubtype="0" accel="50000" decel="50000" fill="hold" grpId="0" nodeType="clickEffect">
                                  <p:stCondLst>
                                    <p:cond delay="0"/>
                                  </p:stCondLst>
                                  <p:childTnLst>
                                    <p:animMotion origin="layout" path="M 1.45833E-6 2.22222E-6 L 1.45833E-6 0.11203 C 1.45833E-6 0.16227 0.02982 0.2243 0.05417 0.2243 L 0.10846 0.2243 " pathEditMode="relative" rAng="0" ptsTypes="AAAA">
                                      <p:cBhvr>
                                        <p:cTn id="17" dur="2000" fill="hold"/>
                                        <p:tgtEl>
                                          <p:spTgt spid="3"/>
                                        </p:tgtEl>
                                        <p:attrNameLst>
                                          <p:attrName>ppt_x</p:attrName>
                                          <p:attrName>ppt_y</p:attrName>
                                        </p:attrNameLst>
                                      </p:cBhvr>
                                      <p:rCtr x="5417" y="11204"/>
                                    </p:animMotion>
                                  </p:childTnLst>
                                </p:cTn>
                              </p:par>
                            </p:childTnLst>
                          </p:cTn>
                        </p:par>
                        <p:par>
                          <p:cTn id="18" fill="hold">
                            <p:stCondLst>
                              <p:cond delay="2000"/>
                            </p:stCondLst>
                            <p:childTnLst>
                              <p:par>
                                <p:cTn id="19" presetID="10" presetClass="exit" presetSubtype="0" fill="hold" grpId="1" nodeType="after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1001-3101-A63F-2186-2508021E8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B2B3F-A693-675A-D4F5-7A4A0D918DA0}"/>
              </a:ext>
            </a:extLst>
          </p:cNvPr>
          <p:cNvSpPr>
            <a:spLocks noGrp="1"/>
          </p:cNvSpPr>
          <p:nvPr>
            <p:ph type="title"/>
          </p:nvPr>
        </p:nvSpPr>
        <p:spPr>
          <a:xfrm>
            <a:off x="172192" y="132373"/>
            <a:ext cx="10515600" cy="1325563"/>
          </a:xfrm>
        </p:spPr>
        <p:txBody>
          <a:bodyPr/>
          <a:lstStyle/>
          <a:p>
            <a:r>
              <a:rPr lang="en-US" dirty="0">
                <a:solidFill>
                  <a:schemeClr val="accent1"/>
                </a:solidFill>
              </a:rPr>
              <a:t>Autoencoders (irregular latent space)</a:t>
            </a:r>
          </a:p>
        </p:txBody>
      </p:sp>
      <p:pic>
        <p:nvPicPr>
          <p:cNvPr id="9" name="Content Placeholder 8">
            <a:extLst>
              <a:ext uri="{FF2B5EF4-FFF2-40B4-BE49-F238E27FC236}">
                <a16:creationId xmlns:a16="http://schemas.microsoft.com/office/drawing/2014/main" id="{34402A6A-B99E-94FF-4A2C-DDB6537436D0}"/>
              </a:ext>
            </a:extLst>
          </p:cNvPr>
          <p:cNvPicPr>
            <a:picLocks noGrp="1" noChangeAspect="1"/>
          </p:cNvPicPr>
          <p:nvPr>
            <p:ph idx="1"/>
          </p:nvPr>
        </p:nvPicPr>
        <p:blipFill>
          <a:blip r:embed="rId3"/>
          <a:stretch>
            <a:fillRect/>
          </a:stretch>
        </p:blipFill>
        <p:spPr>
          <a:xfrm rot="10800000">
            <a:off x="8322339" y="2697480"/>
            <a:ext cx="2365453" cy="2658086"/>
          </a:xfrm>
          <a:prstGeom prst="rect">
            <a:avLst/>
          </a:prstGeom>
        </p:spPr>
      </p:pic>
      <p:sp>
        <p:nvSpPr>
          <p:cNvPr id="4" name="Slide Number Placeholder 3">
            <a:extLst>
              <a:ext uri="{FF2B5EF4-FFF2-40B4-BE49-F238E27FC236}">
                <a16:creationId xmlns:a16="http://schemas.microsoft.com/office/drawing/2014/main" id="{2F03EBCD-D2D1-6D1D-80CE-196EDFD54B68}"/>
              </a:ext>
            </a:extLst>
          </p:cNvPr>
          <p:cNvSpPr>
            <a:spLocks noGrp="1"/>
          </p:cNvSpPr>
          <p:nvPr>
            <p:ph type="sldNum" sz="quarter" idx="12"/>
          </p:nvPr>
        </p:nvSpPr>
        <p:spPr/>
        <p:txBody>
          <a:bodyPr/>
          <a:lstStyle/>
          <a:p>
            <a:fld id="{3DAEAE60-75C4-48E9-91BF-D40A5DA4F038}" type="slidenum">
              <a:rPr lang="en-US" smtClean="0"/>
              <a:pPr/>
              <a:t>12</a:t>
            </a:fld>
            <a:endParaRPr lang="en-US" dirty="0"/>
          </a:p>
        </p:txBody>
      </p:sp>
      <p:sp>
        <p:nvSpPr>
          <p:cNvPr id="5" name="Trapezoid 4">
            <a:extLst>
              <a:ext uri="{FF2B5EF4-FFF2-40B4-BE49-F238E27FC236}">
                <a16:creationId xmlns:a16="http://schemas.microsoft.com/office/drawing/2014/main" id="{FA28DBAA-29C2-305A-BB1B-4F2684A7F522}"/>
              </a:ext>
            </a:extLst>
          </p:cNvPr>
          <p:cNvSpPr/>
          <p:nvPr/>
        </p:nvSpPr>
        <p:spPr>
          <a:xfrm rot="5400000">
            <a:off x="1130106" y="2846071"/>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2870AF-C808-52BE-EDA6-F25E3F461022}"/>
                  </a:ext>
                </a:extLst>
              </p:cNvPr>
              <p:cNvSpPr txBox="1"/>
              <p:nvPr/>
            </p:nvSpPr>
            <p:spPr>
              <a:xfrm>
                <a:off x="1670832" y="3527102"/>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AC2870AF-C808-52BE-EDA6-F25E3F461022}"/>
                  </a:ext>
                </a:extLst>
              </p:cNvPr>
              <p:cNvSpPr txBox="1">
                <a:spLocks noRot="1" noChangeAspect="1" noMove="1" noResize="1" noEditPoints="1" noAdjustHandles="1" noChangeArrowheads="1" noChangeShapeType="1" noTextEdit="1"/>
              </p:cNvSpPr>
              <p:nvPr/>
            </p:nvSpPr>
            <p:spPr>
              <a:xfrm>
                <a:off x="1670832" y="3527102"/>
                <a:ext cx="1455420" cy="992516"/>
              </a:xfrm>
              <a:prstGeom prst="rect">
                <a:avLst/>
              </a:prstGeom>
              <a:blipFill>
                <a:blip r:embed="rId4"/>
                <a:stretch>
                  <a:fillRect l="-8368" t="-6173" r="-2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FE4D29-09D0-7483-C83D-B13A98C4B28B}"/>
                  </a:ext>
                </a:extLst>
              </p:cNvPr>
              <p:cNvSpPr txBox="1"/>
              <p:nvPr/>
            </p:nvSpPr>
            <p:spPr>
              <a:xfrm>
                <a:off x="8857366" y="3539499"/>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C6FE4D29-09D0-7483-C83D-B13A98C4B28B}"/>
                  </a:ext>
                </a:extLst>
              </p:cNvPr>
              <p:cNvSpPr txBox="1">
                <a:spLocks noRot="1" noChangeAspect="1" noMove="1" noResize="1" noEditPoints="1" noAdjustHandles="1" noChangeArrowheads="1" noChangeShapeType="1" noTextEdit="1"/>
              </p:cNvSpPr>
              <p:nvPr/>
            </p:nvSpPr>
            <p:spPr>
              <a:xfrm>
                <a:off x="8857366" y="3539499"/>
                <a:ext cx="1455420" cy="954107"/>
              </a:xfrm>
              <a:prstGeom prst="rect">
                <a:avLst/>
              </a:prstGeom>
              <a:blipFill>
                <a:blip r:embed="rId5"/>
                <a:stretch>
                  <a:fillRect l="-8787" t="-6410" r="-460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AA33897-71B3-4A92-63A0-5882C0F89FDF}"/>
              </a:ext>
            </a:extLst>
          </p:cNvPr>
          <p:cNvCxnSpPr/>
          <p:nvPr/>
        </p:nvCxnSpPr>
        <p:spPr>
          <a:xfrm flipV="1">
            <a:off x="4008120" y="2049781"/>
            <a:ext cx="0" cy="33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914E5B-7E8C-2A86-E71D-C23CE523FB35}"/>
              </a:ext>
            </a:extLst>
          </p:cNvPr>
          <p:cNvCxnSpPr/>
          <p:nvPr/>
        </p:nvCxnSpPr>
        <p:spPr>
          <a:xfrm flipV="1">
            <a:off x="3520440" y="4953000"/>
            <a:ext cx="4358640" cy="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50803A1C-09CB-A024-501F-D4ABF13E30D0}"/>
              </a:ext>
            </a:extLst>
          </p:cNvPr>
          <p:cNvSpPr/>
          <p:nvPr/>
        </p:nvSpPr>
        <p:spPr>
          <a:xfrm>
            <a:off x="4582888" y="2621280"/>
            <a:ext cx="139330" cy="1524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29083D81-C5E1-595E-BC79-8EA3F0E3FAA8}"/>
              </a:ext>
            </a:extLst>
          </p:cNvPr>
          <p:cNvSpPr/>
          <p:nvPr/>
        </p:nvSpPr>
        <p:spPr>
          <a:xfrm>
            <a:off x="4249583" y="3909060"/>
            <a:ext cx="139330" cy="1524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691C8231-B54D-64A3-9E73-8D3FC046186F}"/>
              </a:ext>
            </a:extLst>
          </p:cNvPr>
          <p:cNvSpPr/>
          <p:nvPr/>
        </p:nvSpPr>
        <p:spPr>
          <a:xfrm>
            <a:off x="5974046" y="3336686"/>
            <a:ext cx="139330" cy="152400"/>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8D07D166-EE26-F95C-6248-0D7E514C4528}"/>
                  </a:ext>
                </a:extLst>
              </p14:cNvPr>
              <p14:cNvContentPartPr/>
              <p14:nvPr/>
            </p14:nvContentPartPr>
            <p14:xfrm>
              <a:off x="7558860" y="6233040"/>
              <a:ext cx="360" cy="360"/>
            </p14:xfrm>
          </p:contentPart>
        </mc:Choice>
        <mc:Fallback xmlns="">
          <p:pic>
            <p:nvPicPr>
              <p:cNvPr id="32" name="Ink 31">
                <a:extLst>
                  <a:ext uri="{FF2B5EF4-FFF2-40B4-BE49-F238E27FC236}">
                    <a16:creationId xmlns:a16="http://schemas.microsoft.com/office/drawing/2014/main" id="{8D07D166-EE26-F95C-6248-0D7E514C4528}"/>
                  </a:ext>
                </a:extLst>
              </p:cNvPr>
              <p:cNvPicPr/>
              <p:nvPr/>
            </p:nvPicPr>
            <p:blipFill>
              <a:blip r:embed="rId7"/>
              <a:stretch>
                <a:fillRect/>
              </a:stretch>
            </p:blipFill>
            <p:spPr>
              <a:xfrm>
                <a:off x="75527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CDA4FBCB-E859-E010-935A-BBE31FBA8979}"/>
                  </a:ext>
                </a:extLst>
              </p14:cNvPr>
              <p14:cNvContentPartPr/>
              <p14:nvPr/>
            </p14:nvContentPartPr>
            <p14:xfrm>
              <a:off x="8496300" y="5966100"/>
              <a:ext cx="360" cy="1800"/>
            </p14:xfrm>
          </p:contentPart>
        </mc:Choice>
        <mc:Fallback xmlns="">
          <p:pic>
            <p:nvPicPr>
              <p:cNvPr id="37" name="Ink 36">
                <a:extLst>
                  <a:ext uri="{FF2B5EF4-FFF2-40B4-BE49-F238E27FC236}">
                    <a16:creationId xmlns:a16="http://schemas.microsoft.com/office/drawing/2014/main" id="{CDA4FBCB-E859-E010-935A-BBE31FBA8979}"/>
                  </a:ext>
                </a:extLst>
              </p:cNvPr>
              <p:cNvPicPr/>
              <p:nvPr/>
            </p:nvPicPr>
            <p:blipFill>
              <a:blip r:embed="rId9"/>
              <a:stretch>
                <a:fillRect/>
              </a:stretch>
            </p:blipFill>
            <p:spPr>
              <a:xfrm>
                <a:off x="8490180" y="5958450"/>
                <a:ext cx="12600" cy="171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782F165E-AFB9-5089-F9F8-7A2E7C002608}"/>
                  </a:ext>
                </a:extLst>
              </p14:cNvPr>
              <p14:cNvContentPartPr/>
              <p14:nvPr/>
            </p14:nvContentPartPr>
            <p14:xfrm>
              <a:off x="5562660" y="5791140"/>
              <a:ext cx="360" cy="360"/>
            </p14:xfrm>
          </p:contentPart>
        </mc:Choice>
        <mc:Fallback xmlns="">
          <p:pic>
            <p:nvPicPr>
              <p:cNvPr id="38" name="Ink 37">
                <a:extLst>
                  <a:ext uri="{FF2B5EF4-FFF2-40B4-BE49-F238E27FC236}">
                    <a16:creationId xmlns:a16="http://schemas.microsoft.com/office/drawing/2014/main" id="{782F165E-AFB9-5089-F9F8-7A2E7C002608}"/>
                  </a:ext>
                </a:extLst>
              </p:cNvPr>
              <p:cNvPicPr/>
              <p:nvPr/>
            </p:nvPicPr>
            <p:blipFill>
              <a:blip r:embed="rId7"/>
              <a:stretch>
                <a:fillRect/>
              </a:stretch>
            </p:blipFill>
            <p:spPr>
              <a:xfrm>
                <a:off x="5556540" y="57850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F28B0604-AB29-31B6-8466-4E05852FF438}"/>
                  </a:ext>
                </a:extLst>
              </p14:cNvPr>
              <p14:cNvContentPartPr/>
              <p14:nvPr/>
            </p14:nvContentPartPr>
            <p14:xfrm>
              <a:off x="6278700" y="6179940"/>
              <a:ext cx="360" cy="360"/>
            </p14:xfrm>
          </p:contentPart>
        </mc:Choice>
        <mc:Fallback xmlns="">
          <p:pic>
            <p:nvPicPr>
              <p:cNvPr id="40" name="Ink 39">
                <a:extLst>
                  <a:ext uri="{FF2B5EF4-FFF2-40B4-BE49-F238E27FC236}">
                    <a16:creationId xmlns:a16="http://schemas.microsoft.com/office/drawing/2014/main" id="{F28B0604-AB29-31B6-8466-4E05852FF438}"/>
                  </a:ext>
                </a:extLst>
              </p:cNvPr>
              <p:cNvPicPr/>
              <p:nvPr/>
            </p:nvPicPr>
            <p:blipFill>
              <a:blip r:embed="rId7"/>
              <a:stretch>
                <a:fillRect/>
              </a:stretch>
            </p:blipFill>
            <p:spPr>
              <a:xfrm>
                <a:off x="6272580" y="617382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6DB9303-C60F-9AE3-3AF2-9BBC2F8E2E67}"/>
                  </a:ext>
                </a:extLst>
              </p:cNvPr>
              <p:cNvSpPr txBox="1"/>
              <p:nvPr/>
            </p:nvSpPr>
            <p:spPr>
              <a:xfrm>
                <a:off x="3654533" y="5694770"/>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i="1">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56DB9303-C60F-9AE3-3AF2-9BBC2F8E2E67}"/>
                  </a:ext>
                </a:extLst>
              </p:cNvPr>
              <p:cNvSpPr txBox="1">
                <a:spLocks noRot="1" noChangeAspect="1" noMove="1" noResize="1" noEditPoints="1" noAdjustHandles="1" noChangeArrowheads="1" noChangeShapeType="1" noTextEdit="1"/>
              </p:cNvSpPr>
              <p:nvPr/>
            </p:nvSpPr>
            <p:spPr>
              <a:xfrm>
                <a:off x="3654533" y="5694770"/>
                <a:ext cx="3725100" cy="461665"/>
              </a:xfrm>
              <a:prstGeom prst="rect">
                <a:avLst/>
              </a:prstGeom>
              <a:blipFill>
                <a:blip r:embed="rId12"/>
                <a:stretch>
                  <a:fillRect t="-10526" b="-28947"/>
                </a:stretch>
              </a:blipFill>
            </p:spPr>
            <p:txBody>
              <a:bodyPr/>
              <a:lstStyle/>
              <a:p>
                <a:r>
                  <a:rPr lang="en-US">
                    <a:noFill/>
                  </a:rPr>
                  <a:t> </a:t>
                </a:r>
              </a:p>
            </p:txBody>
          </p:sp>
        </mc:Fallback>
      </mc:AlternateContent>
      <p:sp>
        <p:nvSpPr>
          <p:cNvPr id="49" name="Flowchart: Connector 48">
            <a:extLst>
              <a:ext uri="{FF2B5EF4-FFF2-40B4-BE49-F238E27FC236}">
                <a16:creationId xmlns:a16="http://schemas.microsoft.com/office/drawing/2014/main" id="{596951BF-95EA-BD66-8A30-754336CA4548}"/>
              </a:ext>
            </a:extLst>
          </p:cNvPr>
          <p:cNvSpPr/>
          <p:nvPr/>
        </p:nvSpPr>
        <p:spPr>
          <a:xfrm>
            <a:off x="6056249" y="3575498"/>
            <a:ext cx="116517" cy="113039"/>
          </a:xfrm>
          <a:prstGeom prst="flowChartConnector">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87B944B2-E548-E1D1-B986-AF220D87CCB3}"/>
              </a:ext>
            </a:extLst>
          </p:cNvPr>
          <p:cNvSpPr/>
          <p:nvPr/>
        </p:nvSpPr>
        <p:spPr>
          <a:xfrm>
            <a:off x="5684058" y="3075091"/>
            <a:ext cx="731518" cy="671192"/>
          </a:xfrm>
          <a:prstGeom prst="flowChartConnector">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Arrow Connector 54">
            <a:extLst>
              <a:ext uri="{FF2B5EF4-FFF2-40B4-BE49-F238E27FC236}">
                <a16:creationId xmlns:a16="http://schemas.microsoft.com/office/drawing/2014/main" id="{3B5A1B5E-CE20-ED92-D230-87BF29B2C7C8}"/>
              </a:ext>
            </a:extLst>
          </p:cNvPr>
          <p:cNvCxnSpPr>
            <a:cxnSpLocks/>
          </p:cNvCxnSpPr>
          <p:nvPr/>
        </p:nvCxnSpPr>
        <p:spPr>
          <a:xfrm flipV="1">
            <a:off x="5999098" y="2511094"/>
            <a:ext cx="243579" cy="682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4814C326-5E7B-B369-A318-2D1116715536}"/>
              </a:ext>
            </a:extLst>
          </p:cNvPr>
          <p:cNvSpPr txBox="1"/>
          <p:nvPr/>
        </p:nvSpPr>
        <p:spPr>
          <a:xfrm>
            <a:off x="4542698" y="1795176"/>
            <a:ext cx="5119462" cy="584775"/>
          </a:xfrm>
          <a:prstGeom prst="rect">
            <a:avLst/>
          </a:prstGeom>
          <a:noFill/>
        </p:spPr>
        <p:txBody>
          <a:bodyPr wrap="square" rtlCol="0">
            <a:spAutoFit/>
          </a:bodyPr>
          <a:lstStyle/>
          <a:p>
            <a:r>
              <a:rPr lang="en-US" sz="1600" dirty="0"/>
              <a:t>if we select a sample randomly from close neighborhood of the hidden representation of a sample data</a:t>
            </a:r>
          </a:p>
        </p:txBody>
      </p:sp>
      <p:pic>
        <p:nvPicPr>
          <p:cNvPr id="15" name="Picture 2" descr="Guide to cat behavior counseling | HumanePro by The Humane Society of the  United States">
            <a:extLst>
              <a:ext uri="{FF2B5EF4-FFF2-40B4-BE49-F238E27FC236}">
                <a16:creationId xmlns:a16="http://schemas.microsoft.com/office/drawing/2014/main" id="{AEAA319C-186D-3EDD-7827-03F9670FDA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83" y="323427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6" name="Picture 2" descr="Guide to cat behavior counseling | HumanePro by The Humane Society of the  United States">
            <a:extLst>
              <a:ext uri="{FF2B5EF4-FFF2-40B4-BE49-F238E27FC236}">
                <a16:creationId xmlns:a16="http://schemas.microsoft.com/office/drawing/2014/main" id="{D5C3B6A0-68DD-4C83-98AA-CA6831B220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45" y="325423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0" name="Picture 2" descr="Guide to cat behavior counseling | HumanePro by The Humane Society of the  United States">
            <a:extLst>
              <a:ext uri="{FF2B5EF4-FFF2-40B4-BE49-F238E27FC236}">
                <a16:creationId xmlns:a16="http://schemas.microsoft.com/office/drawing/2014/main" id="{F0848F4A-FC29-29EA-48DD-FEE58230950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3464" y="333668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1" name="Picture 2" descr="Guide to cat behavior counseling | HumanePro by The Humane Society of the  United States">
            <a:extLst>
              <a:ext uri="{FF2B5EF4-FFF2-40B4-BE49-F238E27FC236}">
                <a16:creationId xmlns:a16="http://schemas.microsoft.com/office/drawing/2014/main" id="{9B17C960-58AB-5B1B-35BB-E467B605B5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12889" y="3178514"/>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BF5FE2C5-1376-AEAA-96E7-40711F1CFAC5}"/>
              </a:ext>
            </a:extLst>
          </p:cNvPr>
          <p:cNvCxnSpPr>
            <a:cxnSpLocks/>
          </p:cNvCxnSpPr>
          <p:nvPr/>
        </p:nvCxnSpPr>
        <p:spPr>
          <a:xfrm>
            <a:off x="6049817" y="3673352"/>
            <a:ext cx="1753272" cy="1602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A5A3E59-91EF-4162-F7FD-04565AFE5463}"/>
              </a:ext>
            </a:extLst>
          </p:cNvPr>
          <p:cNvSpPr txBox="1"/>
          <p:nvPr/>
        </p:nvSpPr>
        <p:spPr>
          <a:xfrm>
            <a:off x="6871504" y="5340327"/>
            <a:ext cx="4149291" cy="1569660"/>
          </a:xfrm>
          <a:prstGeom prst="rect">
            <a:avLst/>
          </a:prstGeom>
          <a:noFill/>
        </p:spPr>
        <p:txBody>
          <a:bodyPr wrap="square" rtlCol="0">
            <a:spAutoFit/>
          </a:bodyPr>
          <a:lstStyle/>
          <a:p>
            <a:r>
              <a:rPr lang="en-US" sz="1600" dirty="0"/>
              <a:t>The closer the random sample is to the hidden representation of the sample data, the more meaningful the decoded image becomes, and the closer it is to the corresponding image in the input data. We can model this with a </a:t>
            </a:r>
            <a:r>
              <a:rPr lang="en-US" sz="1600" dirty="0">
                <a:solidFill>
                  <a:schemeClr val="accent1"/>
                </a:solidFill>
              </a:rPr>
              <a:t>Gaussian distribution</a:t>
            </a:r>
            <a:r>
              <a:rPr lang="en-US" sz="1600" dirty="0"/>
              <a:t>.</a:t>
            </a:r>
            <a:endParaRPr lang="en-US" sz="1600" dirty="0">
              <a:solidFill>
                <a:schemeClr val="accent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916FAC-4BEC-3C50-6207-2D95A8EC176C}"/>
                  </a:ext>
                </a:extLst>
              </p:cNvPr>
              <p:cNvSpPr txBox="1"/>
              <p:nvPr/>
            </p:nvSpPr>
            <p:spPr>
              <a:xfrm>
                <a:off x="-38883" y="5596768"/>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 name="TextBox 2">
                <a:extLst>
                  <a:ext uri="{FF2B5EF4-FFF2-40B4-BE49-F238E27FC236}">
                    <a16:creationId xmlns:a16="http://schemas.microsoft.com/office/drawing/2014/main" id="{6B916FAC-4BEC-3C50-6207-2D95A8EC176C}"/>
                  </a:ext>
                </a:extLst>
              </p:cNvPr>
              <p:cNvSpPr txBox="1">
                <a:spLocks noRot="1" noChangeAspect="1" noMove="1" noResize="1" noEditPoints="1" noAdjustHandles="1" noChangeArrowheads="1" noChangeShapeType="1" noTextEdit="1"/>
              </p:cNvSpPr>
              <p:nvPr/>
            </p:nvSpPr>
            <p:spPr>
              <a:xfrm>
                <a:off x="-38883" y="5596768"/>
                <a:ext cx="1623568" cy="369332"/>
              </a:xfrm>
              <a:prstGeom prst="rect">
                <a:avLst/>
              </a:prstGeom>
              <a:blipFill>
                <a:blip r:embed="rId14"/>
                <a:stretch>
                  <a:fillRect l="-338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66552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par>
                          <p:cTn id="19" fill="hold">
                            <p:stCondLst>
                              <p:cond delay="500"/>
                            </p:stCondLst>
                            <p:childTnLst>
                              <p:par>
                                <p:cTn id="20" presetID="36" presetClass="path" presetSubtype="0" accel="50000" decel="50000" fill="hold" grpId="1" nodeType="afterEffect">
                                  <p:stCondLst>
                                    <p:cond delay="0"/>
                                  </p:stCondLst>
                                  <p:childTnLst>
                                    <p:animMotion origin="layout" path="M -2.29167E-6 1.85185E-6 L -2.29167E-6 0.02824 C -2.29167E-6 0.04074 0.04974 0.05648 0.0905 0.05648 L 0.18112 0.05648 " pathEditMode="relative" rAng="0" ptsTypes="AAAA">
                                      <p:cBhvr>
                                        <p:cTn id="21" dur="2000" fill="hold"/>
                                        <p:tgtEl>
                                          <p:spTgt spid="49"/>
                                        </p:tgtEl>
                                        <p:attrNameLst>
                                          <p:attrName>ppt_x</p:attrName>
                                          <p:attrName>ppt_y</p:attrName>
                                        </p:attrNameLst>
                                      </p:cBhvr>
                                      <p:rCtr x="9049" y="2824"/>
                                    </p:animMotion>
                                  </p:childTnLst>
                                </p:cTn>
                              </p:par>
                            </p:childTnLst>
                          </p:cTn>
                        </p:par>
                        <p:par>
                          <p:cTn id="22" fill="hold">
                            <p:stCondLst>
                              <p:cond delay="2500"/>
                            </p:stCondLst>
                            <p:childTnLst>
                              <p:par>
                                <p:cTn id="23" presetID="10" presetClass="exit" presetSubtype="0" fill="hold" grpId="2" nodeType="afterEffect">
                                  <p:stCondLst>
                                    <p:cond delay="0"/>
                                  </p:stCondLst>
                                  <p:childTnLst>
                                    <p:animEffect transition="out" filter="fade">
                                      <p:cBhvr>
                                        <p:cTn id="24" dur="500"/>
                                        <p:tgtEl>
                                          <p:spTgt spid="49"/>
                                        </p:tgtEl>
                                      </p:cBhvr>
                                    </p:animEffect>
                                    <p:set>
                                      <p:cBhvr>
                                        <p:cTn id="25" dur="1" fill="hold">
                                          <p:stCondLst>
                                            <p:cond delay="499"/>
                                          </p:stCondLst>
                                        </p:cTn>
                                        <p:tgtEl>
                                          <p:spTgt spid="49"/>
                                        </p:tgtEl>
                                        <p:attrNameLst>
                                          <p:attrName>style.visibility</p:attrName>
                                        </p:attrNameLst>
                                      </p:cBhvr>
                                      <p:to>
                                        <p:strVal val="hidden"/>
                                      </p:to>
                                    </p:se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9" grpId="2" animBg="1"/>
      <p:bldP spid="51" grpId="0" animBg="1"/>
      <p:bldP spid="58"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50CB7-85CA-51C8-9B55-2B6A052835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412B3-F57E-7F2C-EBCB-453F0E567B6C}"/>
              </a:ext>
            </a:extLst>
          </p:cNvPr>
          <p:cNvSpPr>
            <a:spLocks noGrp="1"/>
          </p:cNvSpPr>
          <p:nvPr>
            <p:ph type="title"/>
          </p:nvPr>
        </p:nvSpPr>
        <p:spPr>
          <a:xfrm>
            <a:off x="172192" y="132373"/>
            <a:ext cx="10515600" cy="1325563"/>
          </a:xfrm>
        </p:spPr>
        <p:txBody>
          <a:bodyPr/>
          <a:lstStyle/>
          <a:p>
            <a:r>
              <a:rPr lang="en-US" dirty="0">
                <a:solidFill>
                  <a:schemeClr val="accent1"/>
                </a:solidFill>
              </a:rPr>
              <a:t>Autoencoders (irregular latent space)</a:t>
            </a:r>
          </a:p>
        </p:txBody>
      </p:sp>
      <p:pic>
        <p:nvPicPr>
          <p:cNvPr id="9" name="Content Placeholder 8">
            <a:extLst>
              <a:ext uri="{FF2B5EF4-FFF2-40B4-BE49-F238E27FC236}">
                <a16:creationId xmlns:a16="http://schemas.microsoft.com/office/drawing/2014/main" id="{1C6E1126-914F-9A9B-2797-DBDEEF6E7475}"/>
              </a:ext>
            </a:extLst>
          </p:cNvPr>
          <p:cNvPicPr>
            <a:picLocks noGrp="1" noChangeAspect="1"/>
          </p:cNvPicPr>
          <p:nvPr>
            <p:ph idx="1"/>
          </p:nvPr>
        </p:nvPicPr>
        <p:blipFill>
          <a:blip r:embed="rId2"/>
          <a:stretch>
            <a:fillRect/>
          </a:stretch>
        </p:blipFill>
        <p:spPr>
          <a:xfrm rot="10800000">
            <a:off x="8322339" y="2217420"/>
            <a:ext cx="2365453" cy="2658086"/>
          </a:xfrm>
          <a:prstGeom prst="rect">
            <a:avLst/>
          </a:prstGeom>
        </p:spPr>
      </p:pic>
      <p:sp>
        <p:nvSpPr>
          <p:cNvPr id="4" name="Slide Number Placeholder 3">
            <a:extLst>
              <a:ext uri="{FF2B5EF4-FFF2-40B4-BE49-F238E27FC236}">
                <a16:creationId xmlns:a16="http://schemas.microsoft.com/office/drawing/2014/main" id="{5DBFE0AC-A4B7-C319-A82C-50CF0617FFE0}"/>
              </a:ext>
            </a:extLst>
          </p:cNvPr>
          <p:cNvSpPr>
            <a:spLocks noGrp="1"/>
          </p:cNvSpPr>
          <p:nvPr>
            <p:ph type="sldNum" sz="quarter" idx="12"/>
          </p:nvPr>
        </p:nvSpPr>
        <p:spPr/>
        <p:txBody>
          <a:bodyPr/>
          <a:lstStyle/>
          <a:p>
            <a:fld id="{3DAEAE60-75C4-48E9-91BF-D40A5DA4F038}" type="slidenum">
              <a:rPr lang="en-US" smtClean="0"/>
              <a:pPr/>
              <a:t>13</a:t>
            </a:fld>
            <a:endParaRPr lang="en-US" dirty="0"/>
          </a:p>
        </p:txBody>
      </p:sp>
      <p:sp>
        <p:nvSpPr>
          <p:cNvPr id="5" name="Trapezoid 4">
            <a:extLst>
              <a:ext uri="{FF2B5EF4-FFF2-40B4-BE49-F238E27FC236}">
                <a16:creationId xmlns:a16="http://schemas.microsoft.com/office/drawing/2014/main" id="{9D6258FE-4131-314B-FF8D-3D20CBD6AF3C}"/>
              </a:ext>
            </a:extLst>
          </p:cNvPr>
          <p:cNvSpPr/>
          <p:nvPr/>
        </p:nvSpPr>
        <p:spPr>
          <a:xfrm rot="5400000">
            <a:off x="1107863"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6118A5-01B9-0C11-8F09-423E8FD13B63}"/>
                  </a:ext>
                </a:extLst>
              </p:cNvPr>
              <p:cNvSpPr txBox="1"/>
              <p:nvPr/>
            </p:nvSpPr>
            <p:spPr>
              <a:xfrm>
                <a:off x="1641912" y="3229365"/>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D56118A5-01B9-0C11-8F09-423E8FD13B63}"/>
                  </a:ext>
                </a:extLst>
              </p:cNvPr>
              <p:cNvSpPr txBox="1">
                <a:spLocks noRot="1" noChangeAspect="1" noMove="1" noResize="1" noEditPoints="1" noAdjustHandles="1" noChangeArrowheads="1" noChangeShapeType="1" noTextEdit="1"/>
              </p:cNvSpPr>
              <p:nvPr/>
            </p:nvSpPr>
            <p:spPr>
              <a:xfrm>
                <a:off x="1641912" y="3229365"/>
                <a:ext cx="1455420" cy="992516"/>
              </a:xfrm>
              <a:prstGeom prst="rect">
                <a:avLst/>
              </a:prstGeom>
              <a:blipFill>
                <a:blip r:embed="rId3"/>
                <a:stretch>
                  <a:fillRect l="-8368" t="-6135" r="-2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B93B30-F682-B9FC-9C6C-97E0F4285375}"/>
                  </a:ext>
                </a:extLst>
              </p:cNvPr>
              <p:cNvSpPr txBox="1"/>
              <p:nvPr/>
            </p:nvSpPr>
            <p:spPr>
              <a:xfrm>
                <a:off x="8918326" y="3172927"/>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78B93B30-F682-B9FC-9C6C-97E0F4285375}"/>
                  </a:ext>
                </a:extLst>
              </p:cNvPr>
              <p:cNvSpPr txBox="1">
                <a:spLocks noRot="1" noChangeAspect="1" noMove="1" noResize="1" noEditPoints="1" noAdjustHandles="1" noChangeArrowheads="1" noChangeShapeType="1" noTextEdit="1"/>
              </p:cNvSpPr>
              <p:nvPr/>
            </p:nvSpPr>
            <p:spPr>
              <a:xfrm>
                <a:off x="8918326" y="3172927"/>
                <a:ext cx="1455420" cy="954107"/>
              </a:xfrm>
              <a:prstGeom prst="rect">
                <a:avLst/>
              </a:prstGeom>
              <a:blipFill>
                <a:blip r:embed="rId4"/>
                <a:stretch>
                  <a:fillRect l="-8787" t="-5732" r="-460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B0F3030-6A4E-F209-36E8-955E736A5129}"/>
              </a:ext>
            </a:extLst>
          </p:cNvPr>
          <p:cNvCxnSpPr/>
          <p:nvPr/>
        </p:nvCxnSpPr>
        <p:spPr>
          <a:xfrm flipV="1">
            <a:off x="4008120" y="1569721"/>
            <a:ext cx="0" cy="33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63F2852-0A77-F2A1-63C0-59B6C94A86C8}"/>
              </a:ext>
            </a:extLst>
          </p:cNvPr>
          <p:cNvCxnSpPr/>
          <p:nvPr/>
        </p:nvCxnSpPr>
        <p:spPr>
          <a:xfrm flipV="1">
            <a:off x="3520440" y="4472940"/>
            <a:ext cx="4358640" cy="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lowchart: Connector 17">
            <a:extLst>
              <a:ext uri="{FF2B5EF4-FFF2-40B4-BE49-F238E27FC236}">
                <a16:creationId xmlns:a16="http://schemas.microsoft.com/office/drawing/2014/main" id="{32492E44-D80E-3182-B850-516853FBEC62}"/>
              </a:ext>
            </a:extLst>
          </p:cNvPr>
          <p:cNvSpPr/>
          <p:nvPr/>
        </p:nvSpPr>
        <p:spPr>
          <a:xfrm>
            <a:off x="4451379" y="3266911"/>
            <a:ext cx="671821" cy="644531"/>
          </a:xfrm>
          <a:prstGeom prst="flowChartConnector">
            <a:avLst/>
          </a:prstGeom>
          <a:gradFill flip="none" rotWithShape="1">
            <a:gsLst>
              <a:gs pos="0">
                <a:schemeClr val="accent2">
                  <a:lumMod val="40000"/>
                  <a:lumOff val="60000"/>
                </a:schemeClr>
              </a:gs>
              <a:gs pos="46000">
                <a:schemeClr val="accent2">
                  <a:lumMod val="95000"/>
                  <a:lumOff val="5000"/>
                </a:schemeClr>
              </a:gs>
              <a:gs pos="0">
                <a:schemeClr val="accent2">
                  <a:lumMod val="60000"/>
                </a:schemeClr>
              </a:gs>
            </a:gsLst>
            <a:path path="circle">
              <a:fillToRect l="50000" t="50000" r="50000" b="50000"/>
            </a:path>
            <a:tileRect/>
          </a:gra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A8118D59-1758-52D9-B070-3F8F4572EB87}"/>
              </a:ext>
            </a:extLst>
          </p:cNvPr>
          <p:cNvSpPr/>
          <p:nvPr/>
        </p:nvSpPr>
        <p:spPr>
          <a:xfrm>
            <a:off x="6503771" y="2802142"/>
            <a:ext cx="570709" cy="543039"/>
          </a:xfrm>
          <a:prstGeom prst="flowChartConnector">
            <a:avLst/>
          </a:prstGeom>
          <a:gradFill flip="none" rotWithShape="1">
            <a:gsLst>
              <a:gs pos="71000">
                <a:schemeClr val="accent6">
                  <a:lumMod val="89000"/>
                </a:schemeClr>
              </a:gs>
              <a:gs pos="100000">
                <a:schemeClr val="accent6">
                  <a:lumMod val="89000"/>
                </a:schemeClr>
              </a:gs>
              <a:gs pos="33000">
                <a:schemeClr val="accent6">
                  <a:lumMod val="75000"/>
                </a:schemeClr>
              </a:gs>
              <a:gs pos="28000">
                <a:schemeClr val="accent6">
                  <a:lumMod val="70000"/>
                </a:schemeClr>
              </a:gs>
            </a:gsLst>
            <a:path path="circle">
              <a:fillToRect l="50000" t="50000" r="50000" b="50000"/>
            </a:path>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B364F081-757D-641B-F6AC-219B0EFA575B}"/>
                  </a:ext>
                </a:extLst>
              </p14:cNvPr>
              <p14:cNvContentPartPr/>
              <p14:nvPr/>
            </p14:nvContentPartPr>
            <p14:xfrm>
              <a:off x="7558860" y="6233040"/>
              <a:ext cx="360" cy="360"/>
            </p14:xfrm>
          </p:contentPart>
        </mc:Choice>
        <mc:Fallback xmlns="">
          <p:pic>
            <p:nvPicPr>
              <p:cNvPr id="32" name="Ink 31">
                <a:extLst>
                  <a:ext uri="{FF2B5EF4-FFF2-40B4-BE49-F238E27FC236}">
                    <a16:creationId xmlns:a16="http://schemas.microsoft.com/office/drawing/2014/main" id="{B364F081-757D-641B-F6AC-219B0EFA575B}"/>
                  </a:ext>
                </a:extLst>
              </p:cNvPr>
              <p:cNvPicPr/>
              <p:nvPr/>
            </p:nvPicPr>
            <p:blipFill>
              <a:blip r:embed="rId6"/>
              <a:stretch>
                <a:fillRect/>
              </a:stretch>
            </p:blipFill>
            <p:spPr>
              <a:xfrm>
                <a:off x="75527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36DD505F-7483-B4B7-CC80-EF44FBD1E9CD}"/>
                  </a:ext>
                </a:extLst>
              </p14:cNvPr>
              <p14:cNvContentPartPr/>
              <p14:nvPr/>
            </p14:nvContentPartPr>
            <p14:xfrm>
              <a:off x="8496300" y="5486040"/>
              <a:ext cx="360" cy="1800"/>
            </p14:xfrm>
          </p:contentPart>
        </mc:Choice>
        <mc:Fallback xmlns="">
          <p:pic>
            <p:nvPicPr>
              <p:cNvPr id="37" name="Ink 36">
                <a:extLst>
                  <a:ext uri="{FF2B5EF4-FFF2-40B4-BE49-F238E27FC236}">
                    <a16:creationId xmlns:a16="http://schemas.microsoft.com/office/drawing/2014/main" id="{36DD505F-7483-B4B7-CC80-EF44FBD1E9CD}"/>
                  </a:ext>
                </a:extLst>
              </p:cNvPr>
              <p:cNvPicPr/>
              <p:nvPr/>
            </p:nvPicPr>
            <p:blipFill>
              <a:blip r:embed="rId8"/>
              <a:stretch>
                <a:fillRect/>
              </a:stretch>
            </p:blipFill>
            <p:spPr>
              <a:xfrm>
                <a:off x="8490180" y="5478390"/>
                <a:ext cx="12600" cy="171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F7786459-339E-4EC0-ACDB-6D1062C3DE9B}"/>
                  </a:ext>
                </a:extLst>
              </p14:cNvPr>
              <p14:cNvContentPartPr/>
              <p14:nvPr/>
            </p14:nvContentPartPr>
            <p14:xfrm>
              <a:off x="5562660" y="5311080"/>
              <a:ext cx="360" cy="360"/>
            </p14:xfrm>
          </p:contentPart>
        </mc:Choice>
        <mc:Fallback xmlns="">
          <p:pic>
            <p:nvPicPr>
              <p:cNvPr id="38" name="Ink 37">
                <a:extLst>
                  <a:ext uri="{FF2B5EF4-FFF2-40B4-BE49-F238E27FC236}">
                    <a16:creationId xmlns:a16="http://schemas.microsoft.com/office/drawing/2014/main" id="{F7786459-339E-4EC0-ACDB-6D1062C3DE9B}"/>
                  </a:ext>
                </a:extLst>
              </p:cNvPr>
              <p:cNvPicPr/>
              <p:nvPr/>
            </p:nvPicPr>
            <p:blipFill>
              <a:blip r:embed="rId6"/>
              <a:stretch>
                <a:fillRect/>
              </a:stretch>
            </p:blipFill>
            <p:spPr>
              <a:xfrm>
                <a:off x="5556540" y="53049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9334E086-EFAD-283B-21DE-678843945F0B}"/>
                  </a:ext>
                </a:extLst>
              </p14:cNvPr>
              <p14:cNvContentPartPr/>
              <p14:nvPr/>
            </p14:nvContentPartPr>
            <p14:xfrm>
              <a:off x="6278700" y="5699880"/>
              <a:ext cx="360" cy="360"/>
            </p14:xfrm>
          </p:contentPart>
        </mc:Choice>
        <mc:Fallback xmlns="">
          <p:pic>
            <p:nvPicPr>
              <p:cNvPr id="40" name="Ink 39">
                <a:extLst>
                  <a:ext uri="{FF2B5EF4-FFF2-40B4-BE49-F238E27FC236}">
                    <a16:creationId xmlns:a16="http://schemas.microsoft.com/office/drawing/2014/main" id="{9334E086-EFAD-283B-21DE-678843945F0B}"/>
                  </a:ext>
                </a:extLst>
              </p:cNvPr>
              <p:cNvPicPr/>
              <p:nvPr/>
            </p:nvPicPr>
            <p:blipFill>
              <a:blip r:embed="rId6"/>
              <a:stretch>
                <a:fillRect/>
              </a:stretch>
            </p:blipFill>
            <p:spPr>
              <a:xfrm>
                <a:off x="62725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BF9DAD0-94A4-A0D8-86F7-92B72631ACA9}"/>
                  </a:ext>
                </a:extLst>
              </p:cNvPr>
              <p:cNvSpPr txBox="1"/>
              <p:nvPr/>
            </p:nvSpPr>
            <p:spPr>
              <a:xfrm>
                <a:off x="3947160" y="5207378"/>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i="1">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1BF9DAD0-94A4-A0D8-86F7-92B72631ACA9}"/>
                  </a:ext>
                </a:extLst>
              </p:cNvPr>
              <p:cNvSpPr txBox="1">
                <a:spLocks noRot="1" noChangeAspect="1" noMove="1" noResize="1" noEditPoints="1" noAdjustHandles="1" noChangeArrowheads="1" noChangeShapeType="1" noTextEdit="1"/>
              </p:cNvSpPr>
              <p:nvPr/>
            </p:nvSpPr>
            <p:spPr>
              <a:xfrm>
                <a:off x="3947160" y="5207378"/>
                <a:ext cx="3725100" cy="461665"/>
              </a:xfrm>
              <a:prstGeom prst="rect">
                <a:avLst/>
              </a:prstGeom>
              <a:blipFill>
                <a:blip r:embed="rId11"/>
                <a:stretch>
                  <a:fillRect t="-10526" b="-28947"/>
                </a:stretch>
              </a:blipFill>
            </p:spPr>
            <p:txBody>
              <a:bodyPr/>
              <a:lstStyle/>
              <a:p>
                <a:r>
                  <a:rPr lang="en-US">
                    <a:noFill/>
                  </a:rPr>
                  <a:t> </a:t>
                </a:r>
              </a:p>
            </p:txBody>
          </p:sp>
        </mc:Fallback>
      </mc:AlternateContent>
      <p:sp>
        <p:nvSpPr>
          <p:cNvPr id="48" name="Flowchart: Connector 47">
            <a:extLst>
              <a:ext uri="{FF2B5EF4-FFF2-40B4-BE49-F238E27FC236}">
                <a16:creationId xmlns:a16="http://schemas.microsoft.com/office/drawing/2014/main" id="{2677CBFB-5F07-FF6A-C4D0-D96AEBB857E3}"/>
              </a:ext>
            </a:extLst>
          </p:cNvPr>
          <p:cNvSpPr/>
          <p:nvPr/>
        </p:nvSpPr>
        <p:spPr>
          <a:xfrm>
            <a:off x="4584119" y="2073790"/>
            <a:ext cx="671827" cy="644532"/>
          </a:xfrm>
          <a:prstGeom prst="flowChartConnector">
            <a:avLst/>
          </a:prstGeom>
          <a:gradFill flip="none" rotWithShape="1">
            <a:gsLst>
              <a:gs pos="0">
                <a:schemeClr val="accent1">
                  <a:lumMod val="100000"/>
                </a:schemeClr>
              </a:gs>
              <a:gs pos="100000">
                <a:schemeClr val="accent1">
                  <a:tint val="44500"/>
                  <a:satMod val="160000"/>
                </a:schemeClr>
              </a:gs>
              <a:gs pos="43000">
                <a:schemeClr val="accent1">
                  <a:tint val="44500"/>
                  <a:satMod val="160000"/>
                </a:schemeClr>
              </a:gs>
            </a:gsLst>
            <a:path path="circle">
              <a:fillToRect l="50000" t="50000" r="50000" b="50000"/>
            </a:path>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026" name="Picture 2" descr="Normal Distributions. Hello everyone, I hope you're all well… | by Hamilton  Chang | Medium">
            <a:extLst>
              <a:ext uri="{FF2B5EF4-FFF2-40B4-BE49-F238E27FC236}">
                <a16:creationId xmlns:a16="http://schemas.microsoft.com/office/drawing/2014/main" id="{063AB743-9575-CB99-D5DC-2EC9E0C935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7726" y="1197747"/>
            <a:ext cx="1354934" cy="7517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Guide to cat behavior counseling | HumanePro by The Humane Society of the  United States">
            <a:extLst>
              <a:ext uri="{FF2B5EF4-FFF2-40B4-BE49-F238E27FC236}">
                <a16:creationId xmlns:a16="http://schemas.microsoft.com/office/drawing/2014/main" id="{BEC42B86-3E5B-E8ED-2A72-A4CB42A8B0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202" y="294334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8" name="Picture 2" descr="Guide to cat behavior counseling | HumanePro by The Humane Society of the  United States">
            <a:extLst>
              <a:ext uri="{FF2B5EF4-FFF2-40B4-BE49-F238E27FC236}">
                <a16:creationId xmlns:a16="http://schemas.microsoft.com/office/drawing/2014/main" id="{C5DF8C16-9ECE-3332-4128-530F0A0857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126" y="2963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1" name="Picture 2" descr="Guide to cat behavior counseling | HumanePro by The Humane Society of the  United States">
            <a:extLst>
              <a:ext uri="{FF2B5EF4-FFF2-40B4-BE49-F238E27FC236}">
                <a16:creationId xmlns:a16="http://schemas.microsoft.com/office/drawing/2014/main" id="{619FF2DB-6BD0-C008-5F1F-9756219D5CB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6145" y="304575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A75D33F-0B80-3500-0DC4-70714C24DEA4}"/>
                  </a:ext>
                </a:extLst>
              </p:cNvPr>
              <p:cNvSpPr txBox="1"/>
              <p:nvPr/>
            </p:nvSpPr>
            <p:spPr>
              <a:xfrm>
                <a:off x="18344" y="5253544"/>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 name="TextBox 2">
                <a:extLst>
                  <a:ext uri="{FF2B5EF4-FFF2-40B4-BE49-F238E27FC236}">
                    <a16:creationId xmlns:a16="http://schemas.microsoft.com/office/drawing/2014/main" id="{CA75D33F-0B80-3500-0DC4-70714C24DEA4}"/>
                  </a:ext>
                </a:extLst>
              </p:cNvPr>
              <p:cNvSpPr txBox="1">
                <a:spLocks noRot="1" noChangeAspect="1" noMove="1" noResize="1" noEditPoints="1" noAdjustHandles="1" noChangeArrowheads="1" noChangeShapeType="1" noTextEdit="1"/>
              </p:cNvSpPr>
              <p:nvPr/>
            </p:nvSpPr>
            <p:spPr>
              <a:xfrm>
                <a:off x="18344" y="5253544"/>
                <a:ext cx="1623568" cy="369332"/>
              </a:xfrm>
              <a:prstGeom prst="rect">
                <a:avLst/>
              </a:prstGeom>
              <a:blipFill>
                <a:blip r:embed="rId14"/>
                <a:stretch>
                  <a:fillRect l="-3008"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93279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A5BE-C174-4E37-07DE-BEAB6CE7936E}"/>
              </a:ext>
            </a:extLst>
          </p:cNvPr>
          <p:cNvSpPr>
            <a:spLocks noGrp="1"/>
          </p:cNvSpPr>
          <p:nvPr>
            <p:ph type="title"/>
          </p:nvPr>
        </p:nvSpPr>
        <p:spPr/>
        <p:txBody>
          <a:bodyPr/>
          <a:lstStyle/>
          <a:p>
            <a:r>
              <a:rPr lang="en-US" dirty="0">
                <a:solidFill>
                  <a:schemeClr val="accent1"/>
                </a:solidFill>
              </a:rPr>
              <a:t>Autoencoders (irregular latent space)</a:t>
            </a:r>
          </a:p>
        </p:txBody>
      </p:sp>
      <p:sp>
        <p:nvSpPr>
          <p:cNvPr id="5" name="Content Placeholder 4">
            <a:extLst>
              <a:ext uri="{FF2B5EF4-FFF2-40B4-BE49-F238E27FC236}">
                <a16:creationId xmlns:a16="http://schemas.microsoft.com/office/drawing/2014/main" id="{067029F3-6CB3-27D4-C8AD-E280C5890C1A}"/>
              </a:ext>
            </a:extLst>
          </p:cNvPr>
          <p:cNvSpPr>
            <a:spLocks noGrp="1"/>
          </p:cNvSpPr>
          <p:nvPr>
            <p:ph idx="1"/>
          </p:nvPr>
        </p:nvSpPr>
        <p:spPr/>
        <p:txBody>
          <a:bodyPr/>
          <a:lstStyle/>
          <a:p>
            <a:pPr marL="0" indent="0">
              <a:buNone/>
            </a:pPr>
            <a:r>
              <a:rPr lang="en-US" dirty="0"/>
              <a:t>It is natural Autoencoder have </a:t>
            </a:r>
            <a:r>
              <a:rPr lang="en-US" dirty="0">
                <a:solidFill>
                  <a:schemeClr val="accent1"/>
                </a:solidFill>
              </a:rPr>
              <a:t>irregular latent space </a:t>
            </a:r>
            <a:r>
              <a:rPr lang="en-US" dirty="0"/>
              <a:t>because we do </a:t>
            </a:r>
            <a:r>
              <a:rPr lang="en-US" dirty="0">
                <a:solidFill>
                  <a:schemeClr val="accent1"/>
                </a:solidFill>
              </a:rPr>
              <a:t>not</a:t>
            </a:r>
            <a:r>
              <a:rPr lang="en-US" dirty="0"/>
              <a:t> </a:t>
            </a:r>
            <a:r>
              <a:rPr lang="en-US" dirty="0">
                <a:solidFill>
                  <a:schemeClr val="accent1"/>
                </a:solidFill>
              </a:rPr>
              <a:t>enforce</a:t>
            </a:r>
            <a:r>
              <a:rPr lang="en-US" dirty="0"/>
              <a:t> latent space to be </a:t>
            </a:r>
            <a:r>
              <a:rPr lang="en-US" dirty="0">
                <a:solidFill>
                  <a:schemeClr val="accent1"/>
                </a:solidFill>
              </a:rPr>
              <a:t>regularized</a:t>
            </a:r>
            <a:r>
              <a:rPr lang="en-US" dirty="0"/>
              <a:t>.</a:t>
            </a:r>
          </a:p>
          <a:p>
            <a:pPr marL="0" indent="0">
              <a:buNone/>
            </a:pPr>
            <a:endParaRPr lang="en-US" dirty="0"/>
          </a:p>
          <a:p>
            <a:pPr marL="0" indent="0">
              <a:buNone/>
            </a:pPr>
            <a:r>
              <a:rPr lang="en-US" dirty="0"/>
              <a:t>Making latent space regularized has the following benefits:</a:t>
            </a:r>
          </a:p>
          <a:p>
            <a:pPr marL="0" indent="0">
              <a:buNone/>
            </a:pPr>
            <a:r>
              <a:rPr lang="en-US" dirty="0"/>
              <a:t>1- </a:t>
            </a:r>
            <a:r>
              <a:rPr lang="en-US" dirty="0">
                <a:solidFill>
                  <a:schemeClr val="accent1"/>
                </a:solidFill>
              </a:rPr>
              <a:t>Meaningful</a:t>
            </a:r>
            <a:r>
              <a:rPr lang="en-US" dirty="0"/>
              <a:t> latent space</a:t>
            </a:r>
          </a:p>
          <a:p>
            <a:pPr marL="0" indent="0">
              <a:buNone/>
            </a:pPr>
            <a:r>
              <a:rPr lang="en-US" dirty="0"/>
              <a:t>2- We can </a:t>
            </a:r>
            <a:r>
              <a:rPr lang="en-US" dirty="0">
                <a:solidFill>
                  <a:schemeClr val="accent1"/>
                </a:solidFill>
              </a:rPr>
              <a:t>generate</a:t>
            </a:r>
            <a:r>
              <a:rPr lang="en-US" dirty="0"/>
              <a:t> new data we using suitable </a:t>
            </a:r>
            <a:r>
              <a:rPr lang="en-US" dirty="0">
                <a:solidFill>
                  <a:schemeClr val="accent1"/>
                </a:solidFill>
              </a:rPr>
              <a:t>sampling method</a:t>
            </a:r>
            <a:r>
              <a:rPr lang="en-US" dirty="0"/>
              <a:t>.</a:t>
            </a:r>
          </a:p>
          <a:p>
            <a:pPr marL="0" indent="0">
              <a:buNone/>
            </a:pPr>
            <a:endParaRPr lang="en-US" dirty="0"/>
          </a:p>
          <a:p>
            <a:pPr marL="0" indent="0">
              <a:buNone/>
            </a:pPr>
            <a:r>
              <a:rPr lang="en-US" dirty="0"/>
              <a:t>This leads to a generative model called </a:t>
            </a:r>
            <a:r>
              <a:rPr lang="en-US" dirty="0">
                <a:solidFill>
                  <a:schemeClr val="accent1"/>
                </a:solidFill>
              </a:rPr>
              <a:t>Variational autoencoder. </a:t>
            </a:r>
          </a:p>
        </p:txBody>
      </p:sp>
      <p:sp>
        <p:nvSpPr>
          <p:cNvPr id="4" name="Slide Number Placeholder 3">
            <a:extLst>
              <a:ext uri="{FF2B5EF4-FFF2-40B4-BE49-F238E27FC236}">
                <a16:creationId xmlns:a16="http://schemas.microsoft.com/office/drawing/2014/main" id="{E5FB6DFA-D419-538B-59AB-2FDDDE313EEF}"/>
              </a:ext>
            </a:extLst>
          </p:cNvPr>
          <p:cNvSpPr>
            <a:spLocks noGrp="1"/>
          </p:cNvSpPr>
          <p:nvPr>
            <p:ph type="sldNum" sz="quarter" idx="12"/>
          </p:nvPr>
        </p:nvSpPr>
        <p:spPr/>
        <p:txBody>
          <a:bodyPr/>
          <a:lstStyle/>
          <a:p>
            <a:fld id="{3DAEAE60-75C4-48E9-91BF-D40A5DA4F038}" type="slidenum">
              <a:rPr lang="en-US" smtClean="0"/>
              <a:pPr/>
              <a:t>14</a:t>
            </a:fld>
            <a:endParaRPr lang="en-US" dirty="0"/>
          </a:p>
        </p:txBody>
      </p:sp>
    </p:spTree>
    <p:extLst>
      <p:ext uri="{BB962C8B-B14F-4D97-AF65-F5344CB8AC3E}">
        <p14:creationId xmlns:p14="http://schemas.microsoft.com/office/powerpoint/2010/main" val="381844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33517-401A-9586-C96E-B9BFCFB5C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66F0C-EC97-E2D5-6D1D-6A99E8328062}"/>
              </a:ext>
            </a:extLst>
          </p:cNvPr>
          <p:cNvSpPr>
            <a:spLocks noGrp="1"/>
          </p:cNvSpPr>
          <p:nvPr>
            <p:ph type="title"/>
          </p:nvPr>
        </p:nvSpPr>
        <p:spPr>
          <a:xfrm>
            <a:off x="41068" y="68244"/>
            <a:ext cx="10515600" cy="1325563"/>
          </a:xfrm>
        </p:spPr>
        <p:txBody>
          <a:bodyPr/>
          <a:lstStyle/>
          <a:p>
            <a:r>
              <a:rPr lang="en-US" dirty="0">
                <a:solidFill>
                  <a:schemeClr val="accent1"/>
                </a:solidFill>
              </a:rPr>
              <a:t>Variational autoencoder</a:t>
            </a:r>
          </a:p>
        </p:txBody>
      </p:sp>
      <p:pic>
        <p:nvPicPr>
          <p:cNvPr id="9" name="Content Placeholder 8">
            <a:extLst>
              <a:ext uri="{FF2B5EF4-FFF2-40B4-BE49-F238E27FC236}">
                <a16:creationId xmlns:a16="http://schemas.microsoft.com/office/drawing/2014/main" id="{D9692CFE-3C09-5D29-61D2-333C4EAD8ACD}"/>
              </a:ext>
            </a:extLst>
          </p:cNvPr>
          <p:cNvPicPr>
            <a:picLocks noGrp="1" noChangeAspect="1"/>
          </p:cNvPicPr>
          <p:nvPr>
            <p:ph idx="1"/>
          </p:nvPr>
        </p:nvPicPr>
        <p:blipFill>
          <a:blip r:embed="rId3"/>
          <a:stretch>
            <a:fillRect/>
          </a:stretch>
        </p:blipFill>
        <p:spPr>
          <a:xfrm rot="10800000">
            <a:off x="9328179" y="2160917"/>
            <a:ext cx="2365453" cy="2658086"/>
          </a:xfrm>
          <a:prstGeom prst="rect">
            <a:avLst/>
          </a:prstGeom>
        </p:spPr>
      </p:pic>
      <p:sp>
        <p:nvSpPr>
          <p:cNvPr id="4" name="Slide Number Placeholder 3">
            <a:extLst>
              <a:ext uri="{FF2B5EF4-FFF2-40B4-BE49-F238E27FC236}">
                <a16:creationId xmlns:a16="http://schemas.microsoft.com/office/drawing/2014/main" id="{AAF01CC3-2AFF-6459-50C6-2692AD7ED79C}"/>
              </a:ext>
            </a:extLst>
          </p:cNvPr>
          <p:cNvSpPr>
            <a:spLocks noGrp="1"/>
          </p:cNvSpPr>
          <p:nvPr>
            <p:ph type="sldNum" sz="quarter" idx="12"/>
          </p:nvPr>
        </p:nvSpPr>
        <p:spPr/>
        <p:txBody>
          <a:bodyPr/>
          <a:lstStyle/>
          <a:p>
            <a:fld id="{3DAEAE60-75C4-48E9-91BF-D40A5DA4F038}" type="slidenum">
              <a:rPr lang="en-US" smtClean="0"/>
              <a:pPr/>
              <a:t>15</a:t>
            </a:fld>
            <a:endParaRPr lang="en-US" dirty="0"/>
          </a:p>
        </p:txBody>
      </p:sp>
      <p:sp>
        <p:nvSpPr>
          <p:cNvPr id="5" name="Trapezoid 4">
            <a:extLst>
              <a:ext uri="{FF2B5EF4-FFF2-40B4-BE49-F238E27FC236}">
                <a16:creationId xmlns:a16="http://schemas.microsoft.com/office/drawing/2014/main" id="{53627EBE-AE8F-D0F0-B022-3FB646B6F4FE}"/>
              </a:ext>
            </a:extLst>
          </p:cNvPr>
          <p:cNvSpPr/>
          <p:nvPr/>
        </p:nvSpPr>
        <p:spPr>
          <a:xfrm rot="5400000">
            <a:off x="1090046"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0C5290-0592-539F-7623-3BAA759CF70C}"/>
                  </a:ext>
                </a:extLst>
              </p:cNvPr>
              <p:cNvSpPr txBox="1"/>
              <p:nvPr/>
            </p:nvSpPr>
            <p:spPr>
              <a:xfrm>
                <a:off x="1613316" y="3229365"/>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480C5290-0592-539F-7623-3BAA759CF70C}"/>
                  </a:ext>
                </a:extLst>
              </p:cNvPr>
              <p:cNvSpPr txBox="1">
                <a:spLocks noRot="1" noChangeAspect="1" noMove="1" noResize="1" noEditPoints="1" noAdjustHandles="1" noChangeArrowheads="1" noChangeShapeType="1" noTextEdit="1"/>
              </p:cNvSpPr>
              <p:nvPr/>
            </p:nvSpPr>
            <p:spPr>
              <a:xfrm>
                <a:off x="1613316" y="3229365"/>
                <a:ext cx="1455420" cy="992516"/>
              </a:xfrm>
              <a:prstGeom prst="rect">
                <a:avLst/>
              </a:prstGeom>
              <a:blipFill>
                <a:blip r:embed="rId4"/>
                <a:stretch>
                  <a:fillRect l="-8824" t="-6135" r="-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B3775D-6FC9-D606-A772-706453BFED22}"/>
                  </a:ext>
                </a:extLst>
              </p:cNvPr>
              <p:cNvSpPr txBox="1"/>
              <p:nvPr/>
            </p:nvSpPr>
            <p:spPr>
              <a:xfrm>
                <a:off x="9850974" y="3142447"/>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7DB3775D-6FC9-D606-A772-706453BFED22}"/>
                  </a:ext>
                </a:extLst>
              </p:cNvPr>
              <p:cNvSpPr txBox="1">
                <a:spLocks noRot="1" noChangeAspect="1" noMove="1" noResize="1" noEditPoints="1" noAdjustHandles="1" noChangeArrowheads="1" noChangeShapeType="1" noTextEdit="1"/>
              </p:cNvSpPr>
              <p:nvPr/>
            </p:nvSpPr>
            <p:spPr>
              <a:xfrm>
                <a:off x="9850974" y="3142447"/>
                <a:ext cx="1455420" cy="954107"/>
              </a:xfrm>
              <a:prstGeom prst="rect">
                <a:avLst/>
              </a:prstGeom>
              <a:blipFill>
                <a:blip r:embed="rId5"/>
                <a:stretch>
                  <a:fillRect l="-8787" t="-5732" r="-460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035450E-8D89-4BFE-23D9-AB3159D55209}"/>
              </a:ext>
            </a:extLst>
          </p:cNvPr>
          <p:cNvCxnSpPr/>
          <p:nvPr/>
        </p:nvCxnSpPr>
        <p:spPr>
          <a:xfrm flipV="1">
            <a:off x="5074920" y="1920241"/>
            <a:ext cx="0" cy="33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52F33B-66C3-1E0B-413F-1A77FFE92DCF}"/>
              </a:ext>
            </a:extLst>
          </p:cNvPr>
          <p:cNvCxnSpPr/>
          <p:nvPr/>
        </p:nvCxnSpPr>
        <p:spPr>
          <a:xfrm flipV="1">
            <a:off x="4587240" y="4823460"/>
            <a:ext cx="4358640" cy="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3CB9C658-5DA0-575B-16D8-7AA9EED999B8}"/>
              </a:ext>
            </a:extLst>
          </p:cNvPr>
          <p:cNvSpPr/>
          <p:nvPr/>
        </p:nvSpPr>
        <p:spPr>
          <a:xfrm>
            <a:off x="5649688" y="2491740"/>
            <a:ext cx="139330" cy="1524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4FB22C65-47E9-B2AE-D865-0AAEDEB473B4}"/>
              </a:ext>
            </a:extLst>
          </p:cNvPr>
          <p:cNvSpPr/>
          <p:nvPr/>
        </p:nvSpPr>
        <p:spPr>
          <a:xfrm>
            <a:off x="5316383" y="3779520"/>
            <a:ext cx="139330" cy="1524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2F849945-CB76-7A5E-FB53-F65608308884}"/>
              </a:ext>
            </a:extLst>
          </p:cNvPr>
          <p:cNvSpPr/>
          <p:nvPr/>
        </p:nvSpPr>
        <p:spPr>
          <a:xfrm>
            <a:off x="7040846" y="3207146"/>
            <a:ext cx="139330" cy="152400"/>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4AF58E3-2B42-042F-E56D-90F54B13627A}"/>
                  </a:ext>
                </a:extLst>
              </p14:cNvPr>
              <p14:cNvContentPartPr/>
              <p14:nvPr/>
            </p14:nvContentPartPr>
            <p14:xfrm>
              <a:off x="7863660" y="6233040"/>
              <a:ext cx="360" cy="360"/>
            </p14:xfrm>
          </p:contentPart>
        </mc:Choice>
        <mc:Fallback xmlns="">
          <p:pic>
            <p:nvPicPr>
              <p:cNvPr id="32" name="Ink 31">
                <a:extLst>
                  <a:ext uri="{FF2B5EF4-FFF2-40B4-BE49-F238E27FC236}">
                    <a16:creationId xmlns:a16="http://schemas.microsoft.com/office/drawing/2014/main" id="{B4AF58E3-2B42-042F-E56D-90F54B13627A}"/>
                  </a:ext>
                </a:extLst>
              </p:cNvPr>
              <p:cNvPicPr/>
              <p:nvPr/>
            </p:nvPicPr>
            <p:blipFill>
              <a:blip r:embed="rId7"/>
              <a:stretch>
                <a:fillRect/>
              </a:stretch>
            </p:blipFill>
            <p:spPr>
              <a:xfrm>
                <a:off x="78575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7045F7AA-AA66-A6A7-17AE-A09186557AB8}"/>
                  </a:ext>
                </a:extLst>
              </p14:cNvPr>
              <p14:cNvContentPartPr/>
              <p14:nvPr/>
            </p14:nvContentPartPr>
            <p14:xfrm>
              <a:off x="9563100" y="5836560"/>
              <a:ext cx="360" cy="1800"/>
            </p14:xfrm>
          </p:contentPart>
        </mc:Choice>
        <mc:Fallback xmlns="">
          <p:pic>
            <p:nvPicPr>
              <p:cNvPr id="37" name="Ink 36">
                <a:extLst>
                  <a:ext uri="{FF2B5EF4-FFF2-40B4-BE49-F238E27FC236}">
                    <a16:creationId xmlns:a16="http://schemas.microsoft.com/office/drawing/2014/main" id="{7045F7AA-AA66-A6A7-17AE-A09186557AB8}"/>
                  </a:ext>
                </a:extLst>
              </p:cNvPr>
              <p:cNvPicPr/>
              <p:nvPr/>
            </p:nvPicPr>
            <p:blipFill>
              <a:blip r:embed="rId9"/>
              <a:stretch>
                <a:fillRect/>
              </a:stretch>
            </p:blipFill>
            <p:spPr>
              <a:xfrm>
                <a:off x="9556980" y="583044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D0A9F50C-582A-17A4-0130-3119A0D3443A}"/>
                  </a:ext>
                </a:extLst>
              </p14:cNvPr>
              <p14:cNvContentPartPr/>
              <p14:nvPr/>
            </p14:nvContentPartPr>
            <p14:xfrm>
              <a:off x="6629460" y="5661600"/>
              <a:ext cx="360" cy="360"/>
            </p14:xfrm>
          </p:contentPart>
        </mc:Choice>
        <mc:Fallback xmlns="">
          <p:pic>
            <p:nvPicPr>
              <p:cNvPr id="38" name="Ink 37">
                <a:extLst>
                  <a:ext uri="{FF2B5EF4-FFF2-40B4-BE49-F238E27FC236}">
                    <a16:creationId xmlns:a16="http://schemas.microsoft.com/office/drawing/2014/main" id="{D0A9F50C-582A-17A4-0130-3119A0D3443A}"/>
                  </a:ext>
                </a:extLst>
              </p:cNvPr>
              <p:cNvPicPr/>
              <p:nvPr/>
            </p:nvPicPr>
            <p:blipFill>
              <a:blip r:embed="rId7"/>
              <a:stretch>
                <a:fillRect/>
              </a:stretch>
            </p:blipFill>
            <p:spPr>
              <a:xfrm>
                <a:off x="6623340" y="565548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0ADAE8DF-51C7-FC58-9DCD-0083D8F6E013}"/>
                  </a:ext>
                </a:extLst>
              </p14:cNvPr>
              <p14:cNvContentPartPr/>
              <p14:nvPr/>
            </p14:nvContentPartPr>
            <p14:xfrm>
              <a:off x="6583500" y="5699880"/>
              <a:ext cx="360" cy="360"/>
            </p14:xfrm>
          </p:contentPart>
        </mc:Choice>
        <mc:Fallback xmlns="">
          <p:pic>
            <p:nvPicPr>
              <p:cNvPr id="40" name="Ink 39">
                <a:extLst>
                  <a:ext uri="{FF2B5EF4-FFF2-40B4-BE49-F238E27FC236}">
                    <a16:creationId xmlns:a16="http://schemas.microsoft.com/office/drawing/2014/main" id="{0ADAE8DF-51C7-FC58-9DCD-0083D8F6E013}"/>
                  </a:ext>
                </a:extLst>
              </p:cNvPr>
              <p:cNvPicPr/>
              <p:nvPr/>
            </p:nvPicPr>
            <p:blipFill>
              <a:blip r:embed="rId7"/>
              <a:stretch>
                <a:fillRect/>
              </a:stretch>
            </p:blipFill>
            <p:spPr>
              <a:xfrm>
                <a:off x="65773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4292F7-7283-97A9-6D63-34D2A739BA6A}"/>
                  </a:ext>
                </a:extLst>
              </p:cNvPr>
              <p:cNvSpPr txBox="1"/>
              <p:nvPr/>
            </p:nvSpPr>
            <p:spPr>
              <a:xfrm>
                <a:off x="5013960" y="5557898"/>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i="1">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7B4292F7-7283-97A9-6D63-34D2A739BA6A}"/>
                  </a:ext>
                </a:extLst>
              </p:cNvPr>
              <p:cNvSpPr txBox="1">
                <a:spLocks noRot="1" noChangeAspect="1" noMove="1" noResize="1" noEditPoints="1" noAdjustHandles="1" noChangeArrowheads="1" noChangeShapeType="1" noTextEdit="1"/>
              </p:cNvSpPr>
              <p:nvPr/>
            </p:nvSpPr>
            <p:spPr>
              <a:xfrm>
                <a:off x="5013960" y="5557898"/>
                <a:ext cx="3725100" cy="461665"/>
              </a:xfrm>
              <a:prstGeom prst="rect">
                <a:avLst/>
              </a:prstGeom>
              <a:blipFill>
                <a:blip r:embed="rId12"/>
                <a:stretch>
                  <a:fillRect t="-10667" b="-30667"/>
                </a:stretch>
              </a:blipFill>
            </p:spPr>
            <p:txBody>
              <a:bodyPr/>
              <a:lstStyle/>
              <a:p>
                <a:r>
                  <a:rPr lang="en-US">
                    <a:noFill/>
                  </a:rPr>
                  <a:t> </a:t>
                </a:r>
              </a:p>
            </p:txBody>
          </p:sp>
        </mc:Fallback>
      </mc:AlternateContent>
      <p:pic>
        <p:nvPicPr>
          <p:cNvPr id="3074" name="Picture 2" descr="Guide to cat behavior counseling | HumanePro by The Humane Society of the  United States">
            <a:extLst>
              <a:ext uri="{FF2B5EF4-FFF2-40B4-BE49-F238E27FC236}">
                <a16:creationId xmlns:a16="http://schemas.microsoft.com/office/drawing/2014/main" id="{D51175D4-FFD9-02F5-A42F-FBA8003BFB4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356" y="294334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0" name="Picture 2" descr="Guide to cat behavior counseling | HumanePro by The Humane Society of the  United States">
            <a:extLst>
              <a:ext uri="{FF2B5EF4-FFF2-40B4-BE49-F238E27FC236}">
                <a16:creationId xmlns:a16="http://schemas.microsoft.com/office/drawing/2014/main" id="{5997EBEB-D296-C70F-4DC1-3C472ED6786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972" y="2963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1" name="Picture 2" descr="Guide to cat behavior counseling | HumanePro by The Humane Society of the  United States">
            <a:extLst>
              <a:ext uri="{FF2B5EF4-FFF2-40B4-BE49-F238E27FC236}">
                <a16:creationId xmlns:a16="http://schemas.microsoft.com/office/drawing/2014/main" id="{C53D7ADC-B0B1-B8B8-8646-D8294AA58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2991" y="304575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41E5E3FE-A91B-2327-E4A2-74056746E23D}"/>
              </a:ext>
            </a:extLst>
          </p:cNvPr>
          <p:cNvCxnSpPr>
            <a:cxnSpLocks/>
          </p:cNvCxnSpPr>
          <p:nvPr/>
        </p:nvCxnSpPr>
        <p:spPr>
          <a:xfrm>
            <a:off x="3573780" y="3641486"/>
            <a:ext cx="219282" cy="849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6E28092D-892A-4E6F-678F-5D42A1679FAF}"/>
              </a:ext>
            </a:extLst>
          </p:cNvPr>
          <p:cNvCxnSpPr>
            <a:cxnSpLocks/>
          </p:cNvCxnSpPr>
          <p:nvPr/>
        </p:nvCxnSpPr>
        <p:spPr>
          <a:xfrm flipV="1">
            <a:off x="3802380" y="2857500"/>
            <a:ext cx="0" cy="153162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BA07A6F-BB62-2502-669E-5B0BDD6BEF57}"/>
              </a:ext>
            </a:extLst>
          </p:cNvPr>
          <p:cNvCxnSpPr/>
          <p:nvPr/>
        </p:nvCxnSpPr>
        <p:spPr>
          <a:xfrm>
            <a:off x="3802380" y="2857500"/>
            <a:ext cx="3429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8AFD992-93ED-C6AA-3925-1ABCB2426AE4}"/>
              </a:ext>
            </a:extLst>
          </p:cNvPr>
          <p:cNvCxnSpPr/>
          <p:nvPr/>
        </p:nvCxnSpPr>
        <p:spPr>
          <a:xfrm>
            <a:off x="3802380" y="4389120"/>
            <a:ext cx="342900"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E4C8A95-1DB9-9FC5-D8ED-4971E660C15A}"/>
                  </a:ext>
                </a:extLst>
              </p:cNvPr>
              <p:cNvSpPr txBox="1"/>
              <p:nvPr/>
            </p:nvSpPr>
            <p:spPr>
              <a:xfrm>
                <a:off x="4155411" y="2682240"/>
                <a:ext cx="342900"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4" name="TextBox 33">
                <a:extLst>
                  <a:ext uri="{FF2B5EF4-FFF2-40B4-BE49-F238E27FC236}">
                    <a16:creationId xmlns:a16="http://schemas.microsoft.com/office/drawing/2014/main" id="{CE4C8A95-1DB9-9FC5-D8ED-4971E660C15A}"/>
                  </a:ext>
                </a:extLst>
              </p:cNvPr>
              <p:cNvSpPr txBox="1">
                <a:spLocks noRot="1" noChangeAspect="1" noMove="1" noResize="1" noEditPoints="1" noAdjustHandles="1" noChangeArrowheads="1" noChangeShapeType="1" noTextEdit="1"/>
              </p:cNvSpPr>
              <p:nvPr/>
            </p:nvSpPr>
            <p:spPr>
              <a:xfrm>
                <a:off x="4155411" y="2682240"/>
                <a:ext cx="342900" cy="369332"/>
              </a:xfrm>
              <a:prstGeom prst="rect">
                <a:avLst/>
              </a:prstGeom>
              <a:blipFill>
                <a:blip r:embed="rId14"/>
                <a:stretch>
                  <a:fillRect/>
                </a:stretch>
              </a:blipFill>
              <a:ln w="158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A7E712-BF25-08D8-D04C-EEFB3EEC4243}"/>
                  </a:ext>
                </a:extLst>
              </p:cNvPr>
              <p:cNvSpPr txBox="1"/>
              <p:nvPr/>
            </p:nvSpPr>
            <p:spPr>
              <a:xfrm>
                <a:off x="4155410" y="4155339"/>
                <a:ext cx="372169"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35" name="TextBox 34">
                <a:extLst>
                  <a:ext uri="{FF2B5EF4-FFF2-40B4-BE49-F238E27FC236}">
                    <a16:creationId xmlns:a16="http://schemas.microsoft.com/office/drawing/2014/main" id="{35A7E712-BF25-08D8-D04C-EEFB3EEC4243}"/>
                  </a:ext>
                </a:extLst>
              </p:cNvPr>
              <p:cNvSpPr txBox="1">
                <a:spLocks noRot="1" noChangeAspect="1" noMove="1" noResize="1" noEditPoints="1" noAdjustHandles="1" noChangeArrowheads="1" noChangeShapeType="1" noTextEdit="1"/>
              </p:cNvSpPr>
              <p:nvPr/>
            </p:nvSpPr>
            <p:spPr>
              <a:xfrm>
                <a:off x="4155410" y="4155339"/>
                <a:ext cx="372169" cy="369332"/>
              </a:xfrm>
              <a:prstGeom prst="rect">
                <a:avLst/>
              </a:prstGeom>
              <a:blipFill>
                <a:blip r:embed="rId15"/>
                <a:stretch>
                  <a:fillRect r="-1563"/>
                </a:stretch>
              </a:blipFill>
              <a:ln w="15875">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A6AF3C4F-C01C-9375-CB37-2F5D36474139}"/>
              </a:ext>
            </a:extLst>
          </p:cNvPr>
          <p:cNvCxnSpPr>
            <a:cxnSpLocks/>
          </p:cNvCxnSpPr>
          <p:nvPr/>
        </p:nvCxnSpPr>
        <p:spPr>
          <a:xfrm flipH="1" flipV="1">
            <a:off x="3585596" y="2072640"/>
            <a:ext cx="302346" cy="4923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2D733EB-6B44-CAF0-0469-6EB7FFA232DE}"/>
                  </a:ext>
                </a:extLst>
              </p:cNvPr>
              <p:cNvSpPr txBox="1"/>
              <p:nvPr/>
            </p:nvSpPr>
            <p:spPr>
              <a:xfrm>
                <a:off x="1306992" y="1257659"/>
                <a:ext cx="4849963" cy="584775"/>
              </a:xfrm>
              <a:prstGeom prst="rect">
                <a:avLst/>
              </a:prstGeom>
              <a:noFill/>
            </p:spPr>
            <p:txBody>
              <a:bodyPr wrap="square" rtlCol="0">
                <a:spAutoFit/>
              </a:bodyPr>
              <a:lstStyle/>
              <a:p>
                <a:r>
                  <a:rPr lang="en-US" sz="1600" dirty="0"/>
                  <a:t>Mean vector (</a:t>
                </a:r>
                <a14:m>
                  <m:oMath xmlns:m="http://schemas.openxmlformats.org/officeDocument/2006/math">
                    <m:r>
                      <a:rPr lang="en-US" sz="1600" i="1" smtClean="0">
                        <a:latin typeface="Cambria Math" panose="02040503050406030204" pitchFamily="18" charset="0"/>
                        <a:ea typeface="Cambria Math" panose="02040503050406030204" pitchFamily="18" charset="0"/>
                      </a:rPr>
                      <m:t>𝜇</m:t>
                    </m:r>
                  </m:oMath>
                </a14:m>
                <a:r>
                  <a:rPr lang="en-US" sz="1600" dirty="0"/>
                  <a:t>) and variance vector (</a:t>
                </a:r>
                <a14:m>
                  <m:oMath xmlns:m="http://schemas.openxmlformats.org/officeDocument/2006/math">
                    <m:sSup>
                      <m:sSupPr>
                        <m:ctrlPr>
                          <a:rPr lang="el-GR" sz="1600" i="1">
                            <a:latin typeface="Cambria Math" panose="02040503050406030204" pitchFamily="18" charset="0"/>
                            <a:ea typeface="Cambria Math" panose="02040503050406030204" pitchFamily="18" charset="0"/>
                          </a:rPr>
                        </m:ctrlPr>
                      </m:sSupPr>
                      <m:e>
                        <m:r>
                          <a:rPr lang="el-GR"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ea typeface="Cambria Math" panose="02040503050406030204" pitchFamily="18" charset="0"/>
                          </a:rPr>
                          <m:t>2</m:t>
                        </m:r>
                      </m:sup>
                    </m:sSup>
                  </m:oMath>
                </a14:m>
                <a:r>
                  <a:rPr lang="en-US" sz="1600" dirty="0"/>
                  <a:t>) parametrizes a </a:t>
                </a:r>
                <a:r>
                  <a:rPr lang="en-US" sz="1600" dirty="0">
                    <a:solidFill>
                      <a:schemeClr val="accent1"/>
                    </a:solidFill>
                  </a:rPr>
                  <a:t>gaussian distribution</a:t>
                </a:r>
                <a:r>
                  <a:rPr lang="en-US" sz="1600" dirty="0"/>
                  <a:t>.</a:t>
                </a:r>
              </a:p>
            </p:txBody>
          </p:sp>
        </mc:Choice>
        <mc:Fallback xmlns="">
          <p:sp>
            <p:nvSpPr>
              <p:cNvPr id="43" name="TextBox 42">
                <a:extLst>
                  <a:ext uri="{FF2B5EF4-FFF2-40B4-BE49-F238E27FC236}">
                    <a16:creationId xmlns:a16="http://schemas.microsoft.com/office/drawing/2014/main" id="{F2D733EB-6B44-CAF0-0469-6EB7FFA232DE}"/>
                  </a:ext>
                </a:extLst>
              </p:cNvPr>
              <p:cNvSpPr txBox="1">
                <a:spLocks noRot="1" noChangeAspect="1" noMove="1" noResize="1" noEditPoints="1" noAdjustHandles="1" noChangeArrowheads="1" noChangeShapeType="1" noTextEdit="1"/>
              </p:cNvSpPr>
              <p:nvPr/>
            </p:nvSpPr>
            <p:spPr>
              <a:xfrm>
                <a:off x="1306992" y="1257659"/>
                <a:ext cx="4849963" cy="584775"/>
              </a:xfrm>
              <a:prstGeom prst="rect">
                <a:avLst/>
              </a:prstGeom>
              <a:blipFill>
                <a:blip r:embed="rId16"/>
                <a:stretch>
                  <a:fillRect l="-628" t="-3125" r="-1382" b="-12500"/>
                </a:stretch>
              </a:blipFill>
            </p:spPr>
            <p:txBody>
              <a:bodyPr/>
              <a:lstStyle/>
              <a:p>
                <a:r>
                  <a:rPr lang="en-US">
                    <a:noFill/>
                  </a:rPr>
                  <a:t> </a:t>
                </a:r>
              </a:p>
            </p:txBody>
          </p:sp>
        </mc:Fallback>
      </mc:AlternateContent>
      <p:sp>
        <p:nvSpPr>
          <p:cNvPr id="45" name="Flowchart: Connector 44">
            <a:extLst>
              <a:ext uri="{FF2B5EF4-FFF2-40B4-BE49-F238E27FC236}">
                <a16:creationId xmlns:a16="http://schemas.microsoft.com/office/drawing/2014/main" id="{514E7336-CBC2-95BC-6A8C-227787DDA106}"/>
              </a:ext>
            </a:extLst>
          </p:cNvPr>
          <p:cNvSpPr/>
          <p:nvPr/>
        </p:nvSpPr>
        <p:spPr>
          <a:xfrm>
            <a:off x="5186173" y="3359546"/>
            <a:ext cx="539080" cy="965208"/>
          </a:xfrm>
          <a:prstGeom prst="flowChartConnector">
            <a:avLst/>
          </a:prstGeom>
          <a:gradFill flip="none" rotWithShape="1">
            <a:gsLst>
              <a:gs pos="0">
                <a:schemeClr val="accent2">
                  <a:lumMod val="40000"/>
                  <a:lumOff val="60000"/>
                </a:schemeClr>
              </a:gs>
              <a:gs pos="46000">
                <a:schemeClr val="accent2">
                  <a:lumMod val="95000"/>
                  <a:lumOff val="5000"/>
                </a:schemeClr>
              </a:gs>
              <a:gs pos="0">
                <a:schemeClr val="accent2">
                  <a:lumMod val="60000"/>
                </a:schemeClr>
              </a:gs>
            </a:gsLst>
            <a:path path="circle">
              <a:fillToRect l="50000" t="50000" r="50000" b="50000"/>
            </a:path>
            <a:tileRect/>
          </a:gra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7" name="Flowchart: Connector 46">
            <a:extLst>
              <a:ext uri="{FF2B5EF4-FFF2-40B4-BE49-F238E27FC236}">
                <a16:creationId xmlns:a16="http://schemas.microsoft.com/office/drawing/2014/main" id="{347CA76D-0A71-93F7-2685-48F01849DE07}"/>
              </a:ext>
            </a:extLst>
          </p:cNvPr>
          <p:cNvSpPr/>
          <p:nvPr/>
        </p:nvSpPr>
        <p:spPr>
          <a:xfrm>
            <a:off x="5359681" y="2285347"/>
            <a:ext cx="671819" cy="644531"/>
          </a:xfrm>
          <a:prstGeom prst="flowChartConnector">
            <a:avLst/>
          </a:prstGeom>
          <a:gradFill flip="none" rotWithShape="1">
            <a:gsLst>
              <a:gs pos="0">
                <a:schemeClr val="accent1">
                  <a:lumMod val="100000"/>
                </a:schemeClr>
              </a:gs>
              <a:gs pos="100000">
                <a:schemeClr val="accent1">
                  <a:tint val="44500"/>
                  <a:satMod val="160000"/>
                </a:schemeClr>
              </a:gs>
              <a:gs pos="43000">
                <a:schemeClr val="accent1">
                  <a:tint val="44500"/>
                  <a:satMod val="160000"/>
                </a:schemeClr>
              </a:gs>
            </a:gsLst>
            <a:path path="circle">
              <a:fillToRect l="50000" t="50000" r="50000" b="50000"/>
            </a:path>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Flowchart: Connector 47">
            <a:extLst>
              <a:ext uri="{FF2B5EF4-FFF2-40B4-BE49-F238E27FC236}">
                <a16:creationId xmlns:a16="http://schemas.microsoft.com/office/drawing/2014/main" id="{CE1B39DC-003A-FB3D-F403-C0DDDC88ECBC}"/>
              </a:ext>
            </a:extLst>
          </p:cNvPr>
          <p:cNvSpPr/>
          <p:nvPr/>
        </p:nvSpPr>
        <p:spPr>
          <a:xfrm>
            <a:off x="6884901" y="2912721"/>
            <a:ext cx="420041" cy="809518"/>
          </a:xfrm>
          <a:prstGeom prst="flowChartConnector">
            <a:avLst/>
          </a:prstGeom>
          <a:gradFill flip="none" rotWithShape="1">
            <a:gsLst>
              <a:gs pos="71000">
                <a:schemeClr val="accent6">
                  <a:lumMod val="89000"/>
                </a:schemeClr>
              </a:gs>
              <a:gs pos="100000">
                <a:schemeClr val="accent6">
                  <a:lumMod val="89000"/>
                </a:schemeClr>
              </a:gs>
              <a:gs pos="33000">
                <a:schemeClr val="accent6">
                  <a:lumMod val="75000"/>
                </a:schemeClr>
              </a:gs>
              <a:gs pos="28000">
                <a:schemeClr val="accent6">
                  <a:lumMod val="70000"/>
                </a:schemeClr>
              </a:gs>
            </a:gsLst>
            <a:path path="circle">
              <a:fillToRect l="50000" t="50000" r="50000" b="50000"/>
            </a:path>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946A5E-AF49-C2DA-FFDE-6FB649F0AB98}"/>
                  </a:ext>
                </a:extLst>
              </p:cNvPr>
              <p:cNvSpPr txBox="1"/>
              <p:nvPr/>
            </p:nvSpPr>
            <p:spPr>
              <a:xfrm>
                <a:off x="1181684" y="5175249"/>
                <a:ext cx="2433124" cy="972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b="0" i="1" smtClean="0">
                                  <a:latin typeface="Cambria Math" panose="02040503050406030204" pitchFamily="18" charset="0"/>
                                  <a:ea typeface="Cambria Math" panose="02040503050406030204" pitchFamily="18" charset="0"/>
                                </a:rPr>
                              </m:ctrlPr>
                            </m:mPr>
                            <m:m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𝑛</m:t>
                                    </m:r>
                                  </m:sub>
                                </m:sSub>
                              </m:e>
                            </m:mr>
                          </m:m>
                        </m:e>
                      </m:d>
                    </m:oMath>
                  </m:oMathPara>
                </a14:m>
                <a:endParaRPr lang="en-US" dirty="0"/>
              </a:p>
            </p:txBody>
          </p:sp>
        </mc:Choice>
        <mc:Fallback xmlns="">
          <p:sp>
            <p:nvSpPr>
              <p:cNvPr id="49" name="TextBox 48">
                <a:extLst>
                  <a:ext uri="{FF2B5EF4-FFF2-40B4-BE49-F238E27FC236}">
                    <a16:creationId xmlns:a16="http://schemas.microsoft.com/office/drawing/2014/main" id="{16946A5E-AF49-C2DA-FFDE-6FB649F0AB98}"/>
                  </a:ext>
                </a:extLst>
              </p:cNvPr>
              <p:cNvSpPr txBox="1">
                <a:spLocks noRot="1" noChangeAspect="1" noMove="1" noResize="1" noEditPoints="1" noAdjustHandles="1" noChangeArrowheads="1" noChangeShapeType="1" noTextEdit="1"/>
              </p:cNvSpPr>
              <p:nvPr/>
            </p:nvSpPr>
            <p:spPr>
              <a:xfrm>
                <a:off x="1181684" y="5175249"/>
                <a:ext cx="2433124" cy="972702"/>
              </a:xfrm>
              <a:prstGeom prst="rect">
                <a:avLst/>
              </a:prstGeom>
              <a:blipFill>
                <a:blip r:embed="rId17"/>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8C83EB17-9F0D-EC81-6E44-C4F362D6E5CC}"/>
              </a:ext>
            </a:extLst>
          </p:cNvPr>
          <p:cNvSpPr txBox="1"/>
          <p:nvPr/>
        </p:nvSpPr>
        <p:spPr>
          <a:xfrm>
            <a:off x="432665" y="6152238"/>
            <a:ext cx="4642255" cy="646331"/>
          </a:xfrm>
          <a:prstGeom prst="rect">
            <a:avLst/>
          </a:prstGeom>
          <a:noFill/>
        </p:spPr>
        <p:txBody>
          <a:bodyPr wrap="square" rtlCol="0">
            <a:spAutoFit/>
          </a:bodyPr>
          <a:lstStyle/>
          <a:p>
            <a:r>
              <a:rPr lang="en-US" dirty="0"/>
              <a:t>It is assumed that covariance matrix of gaussian distributions are diagonal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8E375FB-8011-96A9-0FB3-C77A76C86C52}"/>
                  </a:ext>
                </a:extLst>
              </p:cNvPr>
              <p:cNvSpPr txBox="1"/>
              <p:nvPr/>
            </p:nvSpPr>
            <p:spPr>
              <a:xfrm>
                <a:off x="-10252" y="5017309"/>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 name="TextBox 2">
                <a:extLst>
                  <a:ext uri="{FF2B5EF4-FFF2-40B4-BE49-F238E27FC236}">
                    <a16:creationId xmlns:a16="http://schemas.microsoft.com/office/drawing/2014/main" id="{C8E375FB-8011-96A9-0FB3-C77A76C86C52}"/>
                  </a:ext>
                </a:extLst>
              </p:cNvPr>
              <p:cNvSpPr txBox="1">
                <a:spLocks noRot="1" noChangeAspect="1" noMove="1" noResize="1" noEditPoints="1" noAdjustHandles="1" noChangeArrowheads="1" noChangeShapeType="1" noTextEdit="1"/>
              </p:cNvSpPr>
              <p:nvPr/>
            </p:nvSpPr>
            <p:spPr>
              <a:xfrm>
                <a:off x="-10252" y="5017309"/>
                <a:ext cx="1623568" cy="369332"/>
              </a:xfrm>
              <a:prstGeom prst="rect">
                <a:avLst/>
              </a:prstGeom>
              <a:blipFill>
                <a:blip r:embed="rId18"/>
                <a:stretch>
                  <a:fillRect l="-2996"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47148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4" grpId="0" animBg="1"/>
      <p:bldP spid="35" grpId="0" animBg="1"/>
      <p:bldP spid="43" grpId="0"/>
      <p:bldP spid="45" grpId="0" animBg="1"/>
      <p:bldP spid="47" grpId="0" animBg="1"/>
      <p:bldP spid="48" grpId="0" animBg="1"/>
      <p:bldP spid="49"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3A05-11B3-0B3A-C5BB-C8BA549CB595}"/>
              </a:ext>
            </a:extLst>
          </p:cNvPr>
          <p:cNvSpPr>
            <a:spLocks noGrp="1"/>
          </p:cNvSpPr>
          <p:nvPr>
            <p:ph type="title"/>
          </p:nvPr>
        </p:nvSpPr>
        <p:spPr>
          <a:xfrm>
            <a:off x="762000" y="136525"/>
            <a:ext cx="10515600" cy="1325563"/>
          </a:xfrm>
        </p:spPr>
        <p:txBody>
          <a:bodyPr/>
          <a:lstStyle/>
          <a:p>
            <a:r>
              <a:rPr lang="en-US" dirty="0" err="1">
                <a:solidFill>
                  <a:schemeClr val="accent1"/>
                </a:solidFill>
              </a:rPr>
              <a:t>Kullback</a:t>
            </a:r>
            <a:r>
              <a:rPr lang="en-US" dirty="0">
                <a:solidFill>
                  <a:schemeClr val="accent1"/>
                </a:solidFill>
              </a:rPr>
              <a:t>–</a:t>
            </a:r>
            <a:r>
              <a:rPr lang="en-US" dirty="0" err="1">
                <a:solidFill>
                  <a:schemeClr val="accent1"/>
                </a:solidFill>
              </a:rPr>
              <a:t>Leibler</a:t>
            </a:r>
            <a:r>
              <a:rPr lang="en-US" dirty="0">
                <a:solidFill>
                  <a:schemeClr val="accent1"/>
                </a:solidFill>
              </a:rPr>
              <a:t> divergence</a:t>
            </a:r>
          </a:p>
        </p:txBody>
      </p:sp>
      <p:sp>
        <p:nvSpPr>
          <p:cNvPr id="3" name="Content Placeholder 2">
            <a:extLst>
              <a:ext uri="{FF2B5EF4-FFF2-40B4-BE49-F238E27FC236}">
                <a16:creationId xmlns:a16="http://schemas.microsoft.com/office/drawing/2014/main" id="{96DB0143-18C6-D175-BFFA-B76077C7A010}"/>
              </a:ext>
            </a:extLst>
          </p:cNvPr>
          <p:cNvSpPr>
            <a:spLocks noGrp="1"/>
          </p:cNvSpPr>
          <p:nvPr>
            <p:ph idx="1"/>
          </p:nvPr>
        </p:nvSpPr>
        <p:spPr>
          <a:xfrm>
            <a:off x="737252" y="1536938"/>
            <a:ext cx="10866120" cy="1710532"/>
          </a:xfrm>
        </p:spPr>
        <p:txBody>
          <a:bodyPr>
            <a:normAutofit lnSpcReduction="10000"/>
          </a:bodyPr>
          <a:lstStyle/>
          <a:p>
            <a:pPr marL="0" indent="0">
              <a:buNone/>
            </a:pPr>
            <a:r>
              <a:rPr lang="en-US" dirty="0"/>
              <a:t>KL divergence is a measure of distance (not a distance metric)  between two probability distribution.</a:t>
            </a:r>
          </a:p>
          <a:p>
            <a:pPr marL="0" indent="0">
              <a:buNone/>
            </a:pPr>
            <a:r>
              <a:rPr lang="en-US" dirty="0"/>
              <a:t>The </a:t>
            </a:r>
            <a:r>
              <a:rPr lang="en-US" dirty="0">
                <a:solidFill>
                  <a:schemeClr val="accent1"/>
                </a:solidFill>
              </a:rPr>
              <a:t>closer </a:t>
            </a:r>
            <a:r>
              <a:rPr lang="en-US" dirty="0"/>
              <a:t>two distribution (overlapping in high density region) the </a:t>
            </a:r>
            <a:r>
              <a:rPr lang="en-US" dirty="0">
                <a:solidFill>
                  <a:schemeClr val="accent1"/>
                </a:solidFill>
              </a:rPr>
              <a:t>lesser </a:t>
            </a:r>
            <a:r>
              <a:rPr lang="en-US" dirty="0"/>
              <a:t>become KL divergence.</a:t>
            </a:r>
          </a:p>
        </p:txBody>
      </p:sp>
      <p:sp>
        <p:nvSpPr>
          <p:cNvPr id="4" name="Slide Number Placeholder 3">
            <a:extLst>
              <a:ext uri="{FF2B5EF4-FFF2-40B4-BE49-F238E27FC236}">
                <a16:creationId xmlns:a16="http://schemas.microsoft.com/office/drawing/2014/main" id="{C9AAECAF-CDF6-B851-6E62-9F5A1DCD8262}"/>
              </a:ext>
            </a:extLst>
          </p:cNvPr>
          <p:cNvSpPr>
            <a:spLocks noGrp="1"/>
          </p:cNvSpPr>
          <p:nvPr>
            <p:ph type="sldNum" sz="quarter" idx="12"/>
          </p:nvPr>
        </p:nvSpPr>
        <p:spPr/>
        <p:txBody>
          <a:bodyPr/>
          <a:lstStyle/>
          <a:p>
            <a:fld id="{3DAEAE60-75C4-48E9-91BF-D40A5DA4F038}" type="slidenum">
              <a:rPr lang="en-US" smtClean="0"/>
              <a:pPr/>
              <a:t>16</a:t>
            </a:fld>
            <a:endParaRPr lang="en-US" dirty="0"/>
          </a:p>
        </p:txBody>
      </p:sp>
      <p:pic>
        <p:nvPicPr>
          <p:cNvPr id="1026" name="Picture 2" descr="KL Divergence | Datumorphism | L Ma">
            <a:extLst>
              <a:ext uri="{FF2B5EF4-FFF2-40B4-BE49-F238E27FC236}">
                <a16:creationId xmlns:a16="http://schemas.microsoft.com/office/drawing/2014/main" id="{76B251DF-AFBC-4841-22DD-AB10594DF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93" y="3322320"/>
            <a:ext cx="5632108" cy="34731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rstanding KL Divergence. A guide to the math, intuition, and… | by  Aparna Dhinakaran | Towards Data Science">
            <a:extLst>
              <a:ext uri="{FF2B5EF4-FFF2-40B4-BE49-F238E27FC236}">
                <a16:creationId xmlns:a16="http://schemas.microsoft.com/office/drawing/2014/main" id="{B16BF619-56AA-5E59-112F-D07203959D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91" t="7857" r="2364" b="8572"/>
          <a:stretch/>
        </p:blipFill>
        <p:spPr bwMode="auto">
          <a:xfrm>
            <a:off x="6170312" y="4290060"/>
            <a:ext cx="5384801" cy="121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78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29BF1-A19A-5D67-264A-0C41AC80B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C7CCB-3596-404E-822F-F5DAACB90FC6}"/>
              </a:ext>
            </a:extLst>
          </p:cNvPr>
          <p:cNvSpPr>
            <a:spLocks noGrp="1"/>
          </p:cNvSpPr>
          <p:nvPr>
            <p:ph type="title"/>
          </p:nvPr>
        </p:nvSpPr>
        <p:spPr>
          <a:xfrm>
            <a:off x="41068" y="68244"/>
            <a:ext cx="11868992" cy="1325563"/>
          </a:xfrm>
        </p:spPr>
        <p:txBody>
          <a:bodyPr/>
          <a:lstStyle/>
          <a:p>
            <a:r>
              <a:rPr lang="en-US" dirty="0">
                <a:solidFill>
                  <a:schemeClr val="accent1"/>
                </a:solidFill>
              </a:rPr>
              <a:t>Variational autoencoder (Regularized latent space)</a:t>
            </a:r>
          </a:p>
        </p:txBody>
      </p:sp>
      <p:pic>
        <p:nvPicPr>
          <p:cNvPr id="9" name="Content Placeholder 8">
            <a:extLst>
              <a:ext uri="{FF2B5EF4-FFF2-40B4-BE49-F238E27FC236}">
                <a16:creationId xmlns:a16="http://schemas.microsoft.com/office/drawing/2014/main" id="{E8CCA944-1447-454A-0E0B-E31BD1689418}"/>
              </a:ext>
            </a:extLst>
          </p:cNvPr>
          <p:cNvPicPr>
            <a:picLocks noGrp="1" noChangeAspect="1"/>
          </p:cNvPicPr>
          <p:nvPr>
            <p:ph idx="1"/>
          </p:nvPr>
        </p:nvPicPr>
        <p:blipFill>
          <a:blip r:embed="rId3"/>
          <a:stretch>
            <a:fillRect/>
          </a:stretch>
        </p:blipFill>
        <p:spPr>
          <a:xfrm rot="10800000">
            <a:off x="9655839" y="2275217"/>
            <a:ext cx="2365453" cy="2658086"/>
          </a:xfrm>
          <a:prstGeom prst="rect">
            <a:avLst/>
          </a:prstGeom>
        </p:spPr>
      </p:pic>
      <p:sp>
        <p:nvSpPr>
          <p:cNvPr id="4" name="Slide Number Placeholder 3">
            <a:extLst>
              <a:ext uri="{FF2B5EF4-FFF2-40B4-BE49-F238E27FC236}">
                <a16:creationId xmlns:a16="http://schemas.microsoft.com/office/drawing/2014/main" id="{243FF0B0-9533-3704-0390-7ABD4F6D5BC3}"/>
              </a:ext>
            </a:extLst>
          </p:cNvPr>
          <p:cNvSpPr>
            <a:spLocks noGrp="1"/>
          </p:cNvSpPr>
          <p:nvPr>
            <p:ph type="sldNum" sz="quarter" idx="12"/>
          </p:nvPr>
        </p:nvSpPr>
        <p:spPr/>
        <p:txBody>
          <a:bodyPr/>
          <a:lstStyle/>
          <a:p>
            <a:fld id="{3DAEAE60-75C4-48E9-91BF-D40A5DA4F038}" type="slidenum">
              <a:rPr lang="en-US" smtClean="0"/>
              <a:pPr/>
              <a:t>17</a:t>
            </a:fld>
            <a:endParaRPr lang="en-US" dirty="0"/>
          </a:p>
        </p:txBody>
      </p:sp>
      <p:sp>
        <p:nvSpPr>
          <p:cNvPr id="5" name="Trapezoid 4">
            <a:extLst>
              <a:ext uri="{FF2B5EF4-FFF2-40B4-BE49-F238E27FC236}">
                <a16:creationId xmlns:a16="http://schemas.microsoft.com/office/drawing/2014/main" id="{ACF7795E-95A7-E154-C40C-27C8976D716C}"/>
              </a:ext>
            </a:extLst>
          </p:cNvPr>
          <p:cNvSpPr/>
          <p:nvPr/>
        </p:nvSpPr>
        <p:spPr>
          <a:xfrm rot="5400000">
            <a:off x="1090046"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53BAA4-D00C-9E15-0347-189B4A213B89}"/>
                  </a:ext>
                </a:extLst>
              </p:cNvPr>
              <p:cNvSpPr txBox="1"/>
              <p:nvPr/>
            </p:nvSpPr>
            <p:spPr>
              <a:xfrm>
                <a:off x="1656542" y="3127052"/>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𝑞</m:t>
                          </m:r>
                        </m:e>
                        <m:sub>
                          <m:r>
                            <a:rPr lang="en-US" sz="2800" i="1">
                              <a:latin typeface="Cambria Math" panose="02040503050406030204" pitchFamily="18" charset="0"/>
                              <a:ea typeface="Cambria Math" panose="02040503050406030204" pitchFamily="18" charset="0"/>
                            </a:rPr>
                            <m:t>𝜙</m:t>
                          </m:r>
                          <m:r>
                            <a:rPr lang="en-US" sz="2800" i="1">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A853BAA4-D00C-9E15-0347-189B4A213B89}"/>
                  </a:ext>
                </a:extLst>
              </p:cNvPr>
              <p:cNvSpPr txBox="1">
                <a:spLocks noRot="1" noChangeAspect="1" noMove="1" noResize="1" noEditPoints="1" noAdjustHandles="1" noChangeArrowheads="1" noChangeShapeType="1" noTextEdit="1"/>
              </p:cNvSpPr>
              <p:nvPr/>
            </p:nvSpPr>
            <p:spPr>
              <a:xfrm>
                <a:off x="1656542" y="3127052"/>
                <a:ext cx="1455420" cy="992516"/>
              </a:xfrm>
              <a:prstGeom prst="rect">
                <a:avLst/>
              </a:prstGeom>
              <a:blipFill>
                <a:blip r:embed="rId4"/>
                <a:stretch>
                  <a:fillRect l="-8824" t="-6135" r="-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BD49D6-EFC2-4B39-82E7-04507DD2B542}"/>
                  </a:ext>
                </a:extLst>
              </p:cNvPr>
              <p:cNvSpPr txBox="1"/>
              <p:nvPr/>
            </p:nvSpPr>
            <p:spPr>
              <a:xfrm>
                <a:off x="10226039" y="3260556"/>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9BBD49D6-EFC2-4B39-82E7-04507DD2B542}"/>
                  </a:ext>
                </a:extLst>
              </p:cNvPr>
              <p:cNvSpPr txBox="1">
                <a:spLocks noRot="1" noChangeAspect="1" noMove="1" noResize="1" noEditPoints="1" noAdjustHandles="1" noChangeArrowheads="1" noChangeShapeType="1" noTextEdit="1"/>
              </p:cNvSpPr>
              <p:nvPr/>
            </p:nvSpPr>
            <p:spPr>
              <a:xfrm>
                <a:off x="10226039" y="3260556"/>
                <a:ext cx="1455420" cy="954107"/>
              </a:xfrm>
              <a:prstGeom prst="rect">
                <a:avLst/>
              </a:prstGeom>
              <a:blipFill>
                <a:blip r:embed="rId5"/>
                <a:stretch>
                  <a:fillRect l="-8368" t="-6410" r="-502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C905574-5D1B-2F9E-6B78-C025ADED764F}"/>
              </a:ext>
            </a:extLst>
          </p:cNvPr>
          <p:cNvCxnSpPr>
            <a:cxnSpLocks/>
          </p:cNvCxnSpPr>
          <p:nvPr/>
        </p:nvCxnSpPr>
        <p:spPr>
          <a:xfrm flipV="1">
            <a:off x="5074920" y="1920241"/>
            <a:ext cx="0" cy="3741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6E1E16-4CB3-4A24-39B9-7ABA9ED40AF7}"/>
              </a:ext>
            </a:extLst>
          </p:cNvPr>
          <p:cNvCxnSpPr>
            <a:cxnSpLocks/>
          </p:cNvCxnSpPr>
          <p:nvPr/>
        </p:nvCxnSpPr>
        <p:spPr>
          <a:xfrm>
            <a:off x="3973830" y="4823460"/>
            <a:ext cx="4972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Connector 18">
            <a:extLst>
              <a:ext uri="{FF2B5EF4-FFF2-40B4-BE49-F238E27FC236}">
                <a16:creationId xmlns:a16="http://schemas.microsoft.com/office/drawing/2014/main" id="{6C560DD6-49F9-E2F0-2322-42357CC3AEC6}"/>
              </a:ext>
            </a:extLst>
          </p:cNvPr>
          <p:cNvSpPr/>
          <p:nvPr/>
        </p:nvSpPr>
        <p:spPr>
          <a:xfrm>
            <a:off x="7040846" y="3207146"/>
            <a:ext cx="139330" cy="152400"/>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73A1C32F-1081-AC05-8A13-E17D30A85976}"/>
                  </a:ext>
                </a:extLst>
              </p14:cNvPr>
              <p14:cNvContentPartPr/>
              <p14:nvPr/>
            </p14:nvContentPartPr>
            <p14:xfrm>
              <a:off x="7863660" y="6233040"/>
              <a:ext cx="360" cy="360"/>
            </p14:xfrm>
          </p:contentPart>
        </mc:Choice>
        <mc:Fallback xmlns="">
          <p:pic>
            <p:nvPicPr>
              <p:cNvPr id="32" name="Ink 31">
                <a:extLst>
                  <a:ext uri="{FF2B5EF4-FFF2-40B4-BE49-F238E27FC236}">
                    <a16:creationId xmlns:a16="http://schemas.microsoft.com/office/drawing/2014/main" id="{B4AF58E3-2B42-042F-E56D-90F54B13627A}"/>
                  </a:ext>
                </a:extLst>
              </p:cNvPr>
              <p:cNvPicPr/>
              <p:nvPr/>
            </p:nvPicPr>
            <p:blipFill>
              <a:blip r:embed="rId7"/>
              <a:stretch>
                <a:fillRect/>
              </a:stretch>
            </p:blipFill>
            <p:spPr>
              <a:xfrm>
                <a:off x="78575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2E1AE6DE-FE22-16E1-5E6C-F829FF426E19}"/>
                  </a:ext>
                </a:extLst>
              </p14:cNvPr>
              <p14:cNvContentPartPr/>
              <p14:nvPr/>
            </p14:nvContentPartPr>
            <p14:xfrm>
              <a:off x="9563100" y="5836560"/>
              <a:ext cx="360" cy="1800"/>
            </p14:xfrm>
          </p:contentPart>
        </mc:Choice>
        <mc:Fallback xmlns="">
          <p:pic>
            <p:nvPicPr>
              <p:cNvPr id="37" name="Ink 36">
                <a:extLst>
                  <a:ext uri="{FF2B5EF4-FFF2-40B4-BE49-F238E27FC236}">
                    <a16:creationId xmlns:a16="http://schemas.microsoft.com/office/drawing/2014/main" id="{7045F7AA-AA66-A6A7-17AE-A09186557AB8}"/>
                  </a:ext>
                </a:extLst>
              </p:cNvPr>
              <p:cNvPicPr/>
              <p:nvPr/>
            </p:nvPicPr>
            <p:blipFill>
              <a:blip r:embed="rId9"/>
              <a:stretch>
                <a:fillRect/>
              </a:stretch>
            </p:blipFill>
            <p:spPr>
              <a:xfrm>
                <a:off x="9556980" y="583044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DE995484-019A-80D2-2D01-C6F9D3EA1588}"/>
                  </a:ext>
                </a:extLst>
              </p14:cNvPr>
              <p14:cNvContentPartPr/>
              <p14:nvPr/>
            </p14:nvContentPartPr>
            <p14:xfrm>
              <a:off x="6629460" y="5661600"/>
              <a:ext cx="360" cy="360"/>
            </p14:xfrm>
          </p:contentPart>
        </mc:Choice>
        <mc:Fallback xmlns="">
          <p:pic>
            <p:nvPicPr>
              <p:cNvPr id="38" name="Ink 37">
                <a:extLst>
                  <a:ext uri="{FF2B5EF4-FFF2-40B4-BE49-F238E27FC236}">
                    <a16:creationId xmlns:a16="http://schemas.microsoft.com/office/drawing/2014/main" id="{D0A9F50C-582A-17A4-0130-3119A0D3443A}"/>
                  </a:ext>
                </a:extLst>
              </p:cNvPr>
              <p:cNvPicPr/>
              <p:nvPr/>
            </p:nvPicPr>
            <p:blipFill>
              <a:blip r:embed="rId7"/>
              <a:stretch>
                <a:fillRect/>
              </a:stretch>
            </p:blipFill>
            <p:spPr>
              <a:xfrm>
                <a:off x="6623340" y="565548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151D85A3-E5F2-0763-F8BF-79823D28D91C}"/>
                  </a:ext>
                </a:extLst>
              </p14:cNvPr>
              <p14:cNvContentPartPr/>
              <p14:nvPr/>
            </p14:nvContentPartPr>
            <p14:xfrm>
              <a:off x="6583500" y="5699880"/>
              <a:ext cx="360" cy="360"/>
            </p14:xfrm>
          </p:contentPart>
        </mc:Choice>
        <mc:Fallback xmlns="">
          <p:pic>
            <p:nvPicPr>
              <p:cNvPr id="40" name="Ink 39">
                <a:extLst>
                  <a:ext uri="{FF2B5EF4-FFF2-40B4-BE49-F238E27FC236}">
                    <a16:creationId xmlns:a16="http://schemas.microsoft.com/office/drawing/2014/main" id="{0ADAE8DF-51C7-FC58-9DCD-0083D8F6E013}"/>
                  </a:ext>
                </a:extLst>
              </p:cNvPr>
              <p:cNvPicPr/>
              <p:nvPr/>
            </p:nvPicPr>
            <p:blipFill>
              <a:blip r:embed="rId7"/>
              <a:stretch>
                <a:fillRect/>
              </a:stretch>
            </p:blipFill>
            <p:spPr>
              <a:xfrm>
                <a:off x="65773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4131AFB-FD33-458F-F5BC-17077865372D}"/>
                  </a:ext>
                </a:extLst>
              </p:cNvPr>
              <p:cNvSpPr txBox="1"/>
              <p:nvPr/>
            </p:nvSpPr>
            <p:spPr>
              <a:xfrm>
                <a:off x="5013960" y="5557898"/>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b="0" i="1" smtClean="0">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54131AFB-FD33-458F-F5BC-17077865372D}"/>
                  </a:ext>
                </a:extLst>
              </p:cNvPr>
              <p:cNvSpPr txBox="1">
                <a:spLocks noRot="1" noChangeAspect="1" noMove="1" noResize="1" noEditPoints="1" noAdjustHandles="1" noChangeArrowheads="1" noChangeShapeType="1" noTextEdit="1"/>
              </p:cNvSpPr>
              <p:nvPr/>
            </p:nvSpPr>
            <p:spPr>
              <a:xfrm>
                <a:off x="5013960" y="5557898"/>
                <a:ext cx="3725100" cy="461665"/>
              </a:xfrm>
              <a:prstGeom prst="rect">
                <a:avLst/>
              </a:prstGeom>
              <a:blipFill>
                <a:blip r:embed="rId12"/>
                <a:stretch>
                  <a:fillRect t="-10667" b="-30667"/>
                </a:stretch>
              </a:blipFill>
            </p:spPr>
            <p:txBody>
              <a:bodyPr/>
              <a:lstStyle/>
              <a:p>
                <a:r>
                  <a:rPr lang="en-US">
                    <a:noFill/>
                  </a:rPr>
                  <a:t> </a:t>
                </a:r>
              </a:p>
            </p:txBody>
          </p:sp>
        </mc:Fallback>
      </mc:AlternateContent>
      <p:pic>
        <p:nvPicPr>
          <p:cNvPr id="3074" name="Picture 2" descr="Guide to cat behavior counseling | HumanePro by The Humane Society of the  United States">
            <a:extLst>
              <a:ext uri="{FF2B5EF4-FFF2-40B4-BE49-F238E27FC236}">
                <a16:creationId xmlns:a16="http://schemas.microsoft.com/office/drawing/2014/main" id="{0ACB2DDC-4299-7CE1-DD8C-29A81D3A59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356" y="294334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0" name="Picture 2" descr="Guide to cat behavior counseling | HumanePro by The Humane Society of the  United States">
            <a:extLst>
              <a:ext uri="{FF2B5EF4-FFF2-40B4-BE49-F238E27FC236}">
                <a16:creationId xmlns:a16="http://schemas.microsoft.com/office/drawing/2014/main" id="{70EFB2F6-E5EA-6FF8-3382-022CBA6E7C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972" y="2963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1" name="Picture 2" descr="Guide to cat behavior counseling | HumanePro by The Humane Society of the  United States">
            <a:extLst>
              <a:ext uri="{FF2B5EF4-FFF2-40B4-BE49-F238E27FC236}">
                <a16:creationId xmlns:a16="http://schemas.microsoft.com/office/drawing/2014/main" id="{C8E1C587-F7F3-D6ED-C7F7-4F10DF3815F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2991" y="304575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1A7F5E7F-52AB-F7FE-F194-E02B0F183F68}"/>
              </a:ext>
            </a:extLst>
          </p:cNvPr>
          <p:cNvCxnSpPr>
            <a:cxnSpLocks/>
          </p:cNvCxnSpPr>
          <p:nvPr/>
        </p:nvCxnSpPr>
        <p:spPr>
          <a:xfrm>
            <a:off x="3573780" y="3641486"/>
            <a:ext cx="219282" cy="849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7C5D3AA-DA5F-A4AF-2FD8-263AF5AC79AA}"/>
              </a:ext>
            </a:extLst>
          </p:cNvPr>
          <p:cNvCxnSpPr>
            <a:cxnSpLocks/>
          </p:cNvCxnSpPr>
          <p:nvPr/>
        </p:nvCxnSpPr>
        <p:spPr>
          <a:xfrm flipV="1">
            <a:off x="3802380" y="2857500"/>
            <a:ext cx="0" cy="153162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0E0CDBA3-5A7A-091E-F579-5018C386FEA6}"/>
              </a:ext>
            </a:extLst>
          </p:cNvPr>
          <p:cNvCxnSpPr/>
          <p:nvPr/>
        </p:nvCxnSpPr>
        <p:spPr>
          <a:xfrm>
            <a:off x="3802380" y="2857500"/>
            <a:ext cx="3429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C9C60450-FF00-8338-E287-B3CADAD5A5CA}"/>
              </a:ext>
            </a:extLst>
          </p:cNvPr>
          <p:cNvCxnSpPr/>
          <p:nvPr/>
        </p:nvCxnSpPr>
        <p:spPr>
          <a:xfrm>
            <a:off x="3802380" y="4389120"/>
            <a:ext cx="342900"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905F484-3182-63D8-18E6-49FD7671DE81}"/>
                  </a:ext>
                </a:extLst>
              </p:cNvPr>
              <p:cNvSpPr txBox="1"/>
              <p:nvPr/>
            </p:nvSpPr>
            <p:spPr>
              <a:xfrm>
                <a:off x="4155411" y="2682240"/>
                <a:ext cx="342900"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4" name="TextBox 33">
                <a:extLst>
                  <a:ext uri="{FF2B5EF4-FFF2-40B4-BE49-F238E27FC236}">
                    <a16:creationId xmlns:a16="http://schemas.microsoft.com/office/drawing/2014/main" id="{CE4C8A95-1DB9-9FC5-D8ED-4971E660C15A}"/>
                  </a:ext>
                </a:extLst>
              </p:cNvPr>
              <p:cNvSpPr txBox="1">
                <a:spLocks noRot="1" noChangeAspect="1" noMove="1" noResize="1" noEditPoints="1" noAdjustHandles="1" noChangeArrowheads="1" noChangeShapeType="1" noTextEdit="1"/>
              </p:cNvSpPr>
              <p:nvPr/>
            </p:nvSpPr>
            <p:spPr>
              <a:xfrm>
                <a:off x="4155411" y="2682240"/>
                <a:ext cx="342900" cy="369332"/>
              </a:xfrm>
              <a:prstGeom prst="rect">
                <a:avLst/>
              </a:prstGeom>
              <a:blipFill>
                <a:blip r:embed="rId14"/>
                <a:stretch>
                  <a:fillRect/>
                </a:stretch>
              </a:blipFill>
              <a:ln w="158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95DEB01-7C89-5EE0-4BA8-9EF593CB5407}"/>
                  </a:ext>
                </a:extLst>
              </p:cNvPr>
              <p:cNvSpPr txBox="1"/>
              <p:nvPr/>
            </p:nvSpPr>
            <p:spPr>
              <a:xfrm>
                <a:off x="4155410" y="4155339"/>
                <a:ext cx="372169"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35" name="TextBox 34">
                <a:extLst>
                  <a:ext uri="{FF2B5EF4-FFF2-40B4-BE49-F238E27FC236}">
                    <a16:creationId xmlns:a16="http://schemas.microsoft.com/office/drawing/2014/main" id="{35A7E712-BF25-08D8-D04C-EEFB3EEC4243}"/>
                  </a:ext>
                </a:extLst>
              </p:cNvPr>
              <p:cNvSpPr txBox="1">
                <a:spLocks noRot="1" noChangeAspect="1" noMove="1" noResize="1" noEditPoints="1" noAdjustHandles="1" noChangeArrowheads="1" noChangeShapeType="1" noTextEdit="1"/>
              </p:cNvSpPr>
              <p:nvPr/>
            </p:nvSpPr>
            <p:spPr>
              <a:xfrm>
                <a:off x="4155410" y="4155339"/>
                <a:ext cx="372169" cy="369332"/>
              </a:xfrm>
              <a:prstGeom prst="rect">
                <a:avLst/>
              </a:prstGeom>
              <a:blipFill>
                <a:blip r:embed="rId15"/>
                <a:stretch>
                  <a:fillRect r="-1563"/>
                </a:stretch>
              </a:blipFill>
              <a:ln w="15875">
                <a:solidFill>
                  <a:schemeClr val="tx1"/>
                </a:solidFill>
              </a:ln>
            </p:spPr>
            <p:txBody>
              <a:bodyPr/>
              <a:lstStyle/>
              <a:p>
                <a:r>
                  <a:rPr lang="en-US">
                    <a:noFill/>
                  </a:rPr>
                  <a:t> </a:t>
                </a:r>
              </a:p>
            </p:txBody>
          </p:sp>
        </mc:Fallback>
      </mc:AlternateContent>
      <p:sp>
        <p:nvSpPr>
          <p:cNvPr id="45" name="Flowchart: Connector 44">
            <a:extLst>
              <a:ext uri="{FF2B5EF4-FFF2-40B4-BE49-F238E27FC236}">
                <a16:creationId xmlns:a16="http://schemas.microsoft.com/office/drawing/2014/main" id="{F728FE4F-2631-978D-16E0-08D532A8101B}"/>
              </a:ext>
            </a:extLst>
          </p:cNvPr>
          <p:cNvSpPr/>
          <p:nvPr/>
        </p:nvSpPr>
        <p:spPr>
          <a:xfrm>
            <a:off x="5360440" y="2904405"/>
            <a:ext cx="539080" cy="965208"/>
          </a:xfrm>
          <a:prstGeom prst="flowChartConnector">
            <a:avLst/>
          </a:prstGeom>
          <a:gradFill flip="none" rotWithShape="1">
            <a:gsLst>
              <a:gs pos="0">
                <a:schemeClr val="accent2">
                  <a:lumMod val="40000"/>
                  <a:lumOff val="60000"/>
                </a:schemeClr>
              </a:gs>
              <a:gs pos="46000">
                <a:schemeClr val="accent2">
                  <a:lumMod val="95000"/>
                  <a:lumOff val="5000"/>
                </a:schemeClr>
              </a:gs>
              <a:gs pos="0">
                <a:schemeClr val="accent2">
                  <a:lumMod val="60000"/>
                </a:schemeClr>
              </a:gs>
            </a:gsLst>
            <a:path path="circle">
              <a:fillToRect l="50000" t="50000" r="50000" b="50000"/>
            </a:path>
            <a:tileRect/>
          </a:gra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7" name="Flowchart: Connector 46">
            <a:extLst>
              <a:ext uri="{FF2B5EF4-FFF2-40B4-BE49-F238E27FC236}">
                <a16:creationId xmlns:a16="http://schemas.microsoft.com/office/drawing/2014/main" id="{A3557800-E8BE-8E5B-510B-C7DF0561E2BC}"/>
              </a:ext>
            </a:extLst>
          </p:cNvPr>
          <p:cNvSpPr/>
          <p:nvPr/>
        </p:nvSpPr>
        <p:spPr>
          <a:xfrm>
            <a:off x="5945084" y="1838650"/>
            <a:ext cx="671819" cy="644531"/>
          </a:xfrm>
          <a:prstGeom prst="flowChartConnector">
            <a:avLst/>
          </a:prstGeom>
          <a:gradFill flip="none" rotWithShape="1">
            <a:gsLst>
              <a:gs pos="0">
                <a:schemeClr val="accent1">
                  <a:lumMod val="100000"/>
                </a:schemeClr>
              </a:gs>
              <a:gs pos="100000">
                <a:schemeClr val="accent1">
                  <a:tint val="44500"/>
                  <a:satMod val="160000"/>
                </a:schemeClr>
              </a:gs>
              <a:gs pos="43000">
                <a:schemeClr val="accent1">
                  <a:tint val="44500"/>
                  <a:satMod val="160000"/>
                </a:schemeClr>
              </a:gs>
            </a:gsLst>
            <a:path path="circle">
              <a:fillToRect l="50000" t="50000" r="50000" b="50000"/>
            </a:path>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Flowchart: Connector 47">
            <a:extLst>
              <a:ext uri="{FF2B5EF4-FFF2-40B4-BE49-F238E27FC236}">
                <a16:creationId xmlns:a16="http://schemas.microsoft.com/office/drawing/2014/main" id="{AB2D31A1-4510-2209-7F26-045D8BB59983}"/>
              </a:ext>
            </a:extLst>
          </p:cNvPr>
          <p:cNvSpPr/>
          <p:nvPr/>
        </p:nvSpPr>
        <p:spPr>
          <a:xfrm>
            <a:off x="6871647" y="2948559"/>
            <a:ext cx="420041" cy="768777"/>
          </a:xfrm>
          <a:prstGeom prst="flowChartConnector">
            <a:avLst/>
          </a:prstGeom>
          <a:gradFill flip="none" rotWithShape="1">
            <a:gsLst>
              <a:gs pos="71000">
                <a:schemeClr val="accent6">
                  <a:lumMod val="89000"/>
                </a:schemeClr>
              </a:gs>
              <a:gs pos="100000">
                <a:schemeClr val="accent6">
                  <a:lumMod val="89000"/>
                </a:schemeClr>
              </a:gs>
              <a:gs pos="33000">
                <a:schemeClr val="accent6">
                  <a:lumMod val="75000"/>
                </a:schemeClr>
              </a:gs>
              <a:gs pos="28000">
                <a:schemeClr val="accent6">
                  <a:lumMod val="70000"/>
                </a:schemeClr>
              </a:gs>
            </a:gsLst>
            <a:path path="circle">
              <a:fillToRect l="50000" t="50000" r="50000" b="50000"/>
            </a:path>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BB4404A-8116-E700-DAFB-B5D25D688CA1}"/>
              </a:ext>
            </a:extLst>
          </p:cNvPr>
          <p:cNvSpPr/>
          <p:nvPr/>
        </p:nvSpPr>
        <p:spPr>
          <a:xfrm>
            <a:off x="4819807" y="4539024"/>
            <a:ext cx="540633" cy="545476"/>
          </a:xfrm>
          <a:prstGeom prst="ellipse">
            <a:avLst/>
          </a:prstGeom>
          <a:gradFill flip="none" rotWithShape="1">
            <a:gsLst>
              <a:gs pos="0">
                <a:schemeClr val="accent3">
                  <a:lumMod val="40000"/>
                  <a:lumOff val="60000"/>
                </a:schemeClr>
              </a:gs>
              <a:gs pos="37000">
                <a:schemeClr val="accent3">
                  <a:lumMod val="95000"/>
                  <a:lumOff val="5000"/>
                </a:schemeClr>
              </a:gs>
              <a:gs pos="0">
                <a:schemeClr val="accent3">
                  <a:lumMod val="6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D23283A4-F785-A5A0-9DF8-73F80590530F}"/>
              </a:ext>
            </a:extLst>
          </p:cNvPr>
          <p:cNvCxnSpPr/>
          <p:nvPr/>
        </p:nvCxnSpPr>
        <p:spPr>
          <a:xfrm flipH="1">
            <a:off x="4268569" y="5044902"/>
            <a:ext cx="546130" cy="502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4FE6EC-040E-A834-163C-09A7703EDD41}"/>
                  </a:ext>
                </a:extLst>
              </p:cNvPr>
              <p:cNvSpPr txBox="1"/>
              <p:nvPr/>
            </p:nvSpPr>
            <p:spPr>
              <a:xfrm>
                <a:off x="2359868" y="5670355"/>
                <a:ext cx="3015812" cy="646331"/>
              </a:xfrm>
              <a:prstGeom prst="rect">
                <a:avLst/>
              </a:prstGeom>
              <a:noFill/>
            </p:spPr>
            <p:txBody>
              <a:bodyPr wrap="square" rtlCol="0">
                <a:spAutoFit/>
              </a:bodyPr>
              <a:lstStyle/>
              <a:p>
                <a:r>
                  <a:rPr lang="en-US" dirty="0"/>
                  <a:t>Standard normal distribution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rPr>
                        <m:t>𝐼</m:t>
                      </m:r>
                      <m:r>
                        <a:rPr lang="en-US"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154FE6EC-040E-A834-163C-09A7703EDD41}"/>
                  </a:ext>
                </a:extLst>
              </p:cNvPr>
              <p:cNvSpPr txBox="1">
                <a:spLocks noRot="1" noChangeAspect="1" noMove="1" noResize="1" noEditPoints="1" noAdjustHandles="1" noChangeArrowheads="1" noChangeShapeType="1" noTextEdit="1"/>
              </p:cNvSpPr>
              <p:nvPr/>
            </p:nvSpPr>
            <p:spPr>
              <a:xfrm>
                <a:off x="2359868" y="5670355"/>
                <a:ext cx="3015812" cy="646331"/>
              </a:xfrm>
              <a:prstGeom prst="rect">
                <a:avLst/>
              </a:prstGeom>
              <a:blipFill>
                <a:blip r:embed="rId16"/>
                <a:stretch>
                  <a:fillRect l="-1616" t="-4717" b="-7547"/>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31D6C64-2EF0-5DFD-B6B0-701F73EDFF4C}"/>
              </a:ext>
            </a:extLst>
          </p:cNvPr>
          <p:cNvCxnSpPr>
            <a:cxnSpLocks/>
          </p:cNvCxnSpPr>
          <p:nvPr/>
        </p:nvCxnSpPr>
        <p:spPr>
          <a:xfrm flipH="1">
            <a:off x="5850630" y="3821344"/>
            <a:ext cx="1011352" cy="7142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C41A9EE-AADA-F056-D451-50DE617561C9}"/>
                  </a:ext>
                </a:extLst>
              </p:cNvPr>
              <p:cNvSpPr txBox="1"/>
              <p:nvPr/>
            </p:nvSpPr>
            <p:spPr>
              <a:xfrm>
                <a:off x="6851151" y="1369108"/>
                <a:ext cx="3960177" cy="1837811"/>
              </a:xfrm>
              <a:prstGeom prst="rect">
                <a:avLst/>
              </a:prstGeom>
              <a:noFill/>
            </p:spPr>
            <p:txBody>
              <a:bodyPr wrap="square" rtlCol="0">
                <a:spAutoFit/>
              </a:bodyPr>
              <a:lstStyle/>
              <a:p>
                <a:r>
                  <a:rPr lang="en-US" sz="1600" dirty="0"/>
                  <a:t>Making the gaussian distribution in latent space for each </a:t>
                </a:r>
                <a:r>
                  <a:rPr lang="en-US" sz="1600" dirty="0" err="1"/>
                  <a:t>crossponding</a:t>
                </a:r>
                <a:r>
                  <a:rPr lang="en-US" sz="1600" dirty="0"/>
                  <a:t> train data close to standard normal distribution (Also know as prior distribution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r>
                      <a:rPr lang="en-US" sz="1600" i="1">
                        <a:latin typeface="Cambria Math" panose="02040503050406030204" pitchFamily="18" charset="0"/>
                      </a:rPr>
                      <m:t>𝑧</m:t>
                    </m:r>
                    <m:r>
                      <a:rPr lang="en-US" sz="1600" i="1">
                        <a:latin typeface="Cambria Math" panose="02040503050406030204" pitchFamily="18" charset="0"/>
                      </a:rPr>
                      <m:t>)</m:t>
                    </m:r>
                  </m:oMath>
                </a14:m>
                <a:r>
                  <a:rPr lang="en-US" sz="1600" dirty="0"/>
                  <a:t>)</a:t>
                </a:r>
              </a:p>
              <a:p>
                <a:endParaRPr lang="en-US" sz="1600" dirty="0"/>
              </a:p>
              <a:p>
                <a:pPr algn="ctr"/>
                <a14:m>
                  <m:oMath xmlns:m="http://schemas.openxmlformats.org/officeDocument/2006/math">
                    <m:r>
                      <a:rPr lang="en-US" sz="1600" i="1">
                        <a:latin typeface="Cambria Math" panose="02040503050406030204" pitchFamily="18" charset="0"/>
                      </a:rPr>
                      <m:t>𝐾𝐿</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𝑞</m:t>
                        </m:r>
                      </m:e>
                      <m:sub>
                        <m:r>
                          <a:rPr lang="en-US" sz="1600" i="1">
                            <a:latin typeface="Cambria Math" panose="02040503050406030204" pitchFamily="18" charset="0"/>
                            <a:ea typeface="Cambria Math" panose="02040503050406030204" pitchFamily="18" charset="0"/>
                          </a:rPr>
                          <m:t>𝜙</m:t>
                        </m:r>
                        <m:r>
                          <a:rPr lang="en-US" sz="1600" i="1">
                            <a:latin typeface="Cambria Math" panose="02040503050406030204" pitchFamily="18" charset="0"/>
                            <a:ea typeface="Cambria Math" panose="02040503050406030204" pitchFamily="18" charset="0"/>
                          </a:rPr>
                          <m:t> </m:t>
                        </m:r>
                      </m:sub>
                    </m:sSub>
                    <m:d>
                      <m:dPr>
                        <m:ctrlPr>
                          <a:rPr lang="en-US" sz="1600" i="1">
                            <a:latin typeface="Cambria Math" panose="02040503050406030204" pitchFamily="18" charset="0"/>
                          </a:rPr>
                        </m:ctrlPr>
                      </m:dPr>
                      <m:e>
                        <m:r>
                          <a:rPr lang="en-US" sz="1600" i="1">
                            <a:latin typeface="Cambria Math" panose="02040503050406030204" pitchFamily="18" charset="0"/>
                          </a:rPr>
                          <m:t>𝑧</m:t>
                        </m:r>
                        <m:r>
                          <a:rPr lang="en-US" sz="1600" i="1">
                            <a:latin typeface="Cambria Math" panose="02040503050406030204" pitchFamily="18" charset="0"/>
                          </a:rPr>
                          <m:t>|</m:t>
                        </m:r>
                        <m:r>
                          <a:rPr lang="en-US" sz="1600" i="1">
                            <a:latin typeface="Cambria Math" panose="02040503050406030204" pitchFamily="18" charset="0"/>
                          </a:rPr>
                          <m:t>𝑥</m:t>
                        </m:r>
                      </m:e>
                    </m:d>
                    <m:r>
                      <a:rPr lang="en-US" sz="1600" i="1">
                        <a:latin typeface="Cambria Math" panose="02040503050406030204" pitchFamily="18" charset="0"/>
                      </a:rPr>
                      <m:t> ||</m:t>
                    </m:r>
                  </m:oMath>
                </a14:m>
                <a:r>
                  <a:rPr lang="en-US" sz="1600" dirty="0"/>
                  <a:t> </a:t>
                </a:r>
                <a14:m>
                  <m:oMath xmlns:m="http://schemas.openxmlformats.org/officeDocument/2006/math">
                    <m:r>
                      <a:rPr lang="en-US" sz="1600" i="1">
                        <a:latin typeface="Cambria Math" panose="02040503050406030204" pitchFamily="18" charset="0"/>
                      </a:rPr>
                      <m:t>𝑁</m:t>
                    </m:r>
                    <m:r>
                      <a:rPr lang="en-US" sz="1600" i="1">
                        <a:latin typeface="Cambria Math" panose="02040503050406030204" pitchFamily="18" charset="0"/>
                      </a:rPr>
                      <m:t>(0,</m:t>
                    </m:r>
                    <m:r>
                      <a:rPr lang="en-US" sz="1600" i="1">
                        <a:latin typeface="Cambria Math" panose="02040503050406030204" pitchFamily="18" charset="0"/>
                      </a:rPr>
                      <m:t>𝐼</m:t>
                    </m:r>
                    <m:r>
                      <a:rPr lang="en-US" sz="1600" i="1">
                        <a:latin typeface="Cambria Math" panose="02040503050406030204" pitchFamily="18" charset="0"/>
                      </a:rPr>
                      <m:t>)</m:t>
                    </m:r>
                  </m:oMath>
                </a14:m>
                <a:r>
                  <a:rPr lang="en-US" sz="1600" dirty="0"/>
                  <a:t>)</a:t>
                </a:r>
              </a:p>
              <a:p>
                <a:endParaRPr lang="en-US" sz="1600" dirty="0"/>
              </a:p>
            </p:txBody>
          </p:sp>
        </mc:Choice>
        <mc:Fallback xmlns="">
          <p:sp>
            <p:nvSpPr>
              <p:cNvPr id="29" name="TextBox 28">
                <a:extLst>
                  <a:ext uri="{FF2B5EF4-FFF2-40B4-BE49-F238E27FC236}">
                    <a16:creationId xmlns:a16="http://schemas.microsoft.com/office/drawing/2014/main" id="{6C41A9EE-AADA-F056-D451-50DE617561C9}"/>
                  </a:ext>
                </a:extLst>
              </p:cNvPr>
              <p:cNvSpPr txBox="1">
                <a:spLocks noRot="1" noChangeAspect="1" noMove="1" noResize="1" noEditPoints="1" noAdjustHandles="1" noChangeArrowheads="1" noChangeShapeType="1" noTextEdit="1"/>
              </p:cNvSpPr>
              <p:nvPr/>
            </p:nvSpPr>
            <p:spPr>
              <a:xfrm>
                <a:off x="6851151" y="1369108"/>
                <a:ext cx="3960177" cy="1837811"/>
              </a:xfrm>
              <a:prstGeom prst="rect">
                <a:avLst/>
              </a:prstGeom>
              <a:blipFill>
                <a:blip r:embed="rId17"/>
                <a:stretch>
                  <a:fillRect l="-923" t="-997" r="-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353467-AAAD-7C63-7BD9-7202F3752836}"/>
                  </a:ext>
                </a:extLst>
              </p:cNvPr>
              <p:cNvSpPr txBox="1"/>
              <p:nvPr/>
            </p:nvSpPr>
            <p:spPr>
              <a:xfrm>
                <a:off x="41068" y="5186737"/>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 name="TextBox 2">
                <a:extLst>
                  <a:ext uri="{FF2B5EF4-FFF2-40B4-BE49-F238E27FC236}">
                    <a16:creationId xmlns:a16="http://schemas.microsoft.com/office/drawing/2014/main" id="{B4353467-AAAD-7C63-7BD9-7202F3752836}"/>
                  </a:ext>
                </a:extLst>
              </p:cNvPr>
              <p:cNvSpPr txBox="1">
                <a:spLocks noRot="1" noChangeAspect="1" noMove="1" noResize="1" noEditPoints="1" noAdjustHandles="1" noChangeArrowheads="1" noChangeShapeType="1" noTextEdit="1"/>
              </p:cNvSpPr>
              <p:nvPr/>
            </p:nvSpPr>
            <p:spPr>
              <a:xfrm>
                <a:off x="41068" y="5186737"/>
                <a:ext cx="1623568" cy="369332"/>
              </a:xfrm>
              <a:prstGeom prst="rect">
                <a:avLst/>
              </a:prstGeom>
              <a:blipFill>
                <a:blip r:embed="rId18"/>
                <a:stretch>
                  <a:fillRect l="-3383"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71429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39365-862A-EB6F-9506-75E625DBB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E485F-9EAF-C433-0592-66989B2A6C92}"/>
              </a:ext>
            </a:extLst>
          </p:cNvPr>
          <p:cNvSpPr>
            <a:spLocks noGrp="1"/>
          </p:cNvSpPr>
          <p:nvPr>
            <p:ph type="title"/>
          </p:nvPr>
        </p:nvSpPr>
        <p:spPr>
          <a:xfrm>
            <a:off x="41068" y="68244"/>
            <a:ext cx="11868992" cy="1325563"/>
          </a:xfrm>
        </p:spPr>
        <p:txBody>
          <a:bodyPr/>
          <a:lstStyle/>
          <a:p>
            <a:r>
              <a:rPr lang="en-US" dirty="0">
                <a:solidFill>
                  <a:schemeClr val="accent1"/>
                </a:solidFill>
              </a:rPr>
              <a:t>Variational autoencoder (Regularized latent space)</a:t>
            </a:r>
          </a:p>
        </p:txBody>
      </p:sp>
      <p:pic>
        <p:nvPicPr>
          <p:cNvPr id="9" name="Content Placeholder 8">
            <a:extLst>
              <a:ext uri="{FF2B5EF4-FFF2-40B4-BE49-F238E27FC236}">
                <a16:creationId xmlns:a16="http://schemas.microsoft.com/office/drawing/2014/main" id="{D2623138-EC74-C870-28D9-8C8DA6A09732}"/>
              </a:ext>
            </a:extLst>
          </p:cNvPr>
          <p:cNvPicPr>
            <a:picLocks noGrp="1" noChangeAspect="1"/>
          </p:cNvPicPr>
          <p:nvPr>
            <p:ph idx="1"/>
          </p:nvPr>
        </p:nvPicPr>
        <p:blipFill>
          <a:blip r:embed="rId3"/>
          <a:stretch>
            <a:fillRect/>
          </a:stretch>
        </p:blipFill>
        <p:spPr>
          <a:xfrm rot="10800000">
            <a:off x="9655839" y="2275217"/>
            <a:ext cx="2365453" cy="2658086"/>
          </a:xfrm>
          <a:prstGeom prst="rect">
            <a:avLst/>
          </a:prstGeom>
        </p:spPr>
      </p:pic>
      <p:sp>
        <p:nvSpPr>
          <p:cNvPr id="4" name="Slide Number Placeholder 3">
            <a:extLst>
              <a:ext uri="{FF2B5EF4-FFF2-40B4-BE49-F238E27FC236}">
                <a16:creationId xmlns:a16="http://schemas.microsoft.com/office/drawing/2014/main" id="{0AB11EDB-4389-A3AC-5DCA-01553F33122D}"/>
              </a:ext>
            </a:extLst>
          </p:cNvPr>
          <p:cNvSpPr>
            <a:spLocks noGrp="1"/>
          </p:cNvSpPr>
          <p:nvPr>
            <p:ph type="sldNum" sz="quarter" idx="12"/>
          </p:nvPr>
        </p:nvSpPr>
        <p:spPr/>
        <p:txBody>
          <a:bodyPr/>
          <a:lstStyle/>
          <a:p>
            <a:fld id="{3DAEAE60-75C4-48E9-91BF-D40A5DA4F038}" type="slidenum">
              <a:rPr lang="en-US" smtClean="0"/>
              <a:pPr/>
              <a:t>18</a:t>
            </a:fld>
            <a:endParaRPr lang="en-US" dirty="0"/>
          </a:p>
        </p:txBody>
      </p:sp>
      <p:sp>
        <p:nvSpPr>
          <p:cNvPr id="5" name="Trapezoid 4">
            <a:extLst>
              <a:ext uri="{FF2B5EF4-FFF2-40B4-BE49-F238E27FC236}">
                <a16:creationId xmlns:a16="http://schemas.microsoft.com/office/drawing/2014/main" id="{62E6E726-9A6C-BE82-7B62-190F0B6841CC}"/>
              </a:ext>
            </a:extLst>
          </p:cNvPr>
          <p:cNvSpPr/>
          <p:nvPr/>
        </p:nvSpPr>
        <p:spPr>
          <a:xfrm rot="5400000">
            <a:off x="1090046"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4C975E-6D3E-83C2-BD4D-E6B3769782D0}"/>
                  </a:ext>
                </a:extLst>
              </p:cNvPr>
              <p:cNvSpPr txBox="1"/>
              <p:nvPr/>
            </p:nvSpPr>
            <p:spPr>
              <a:xfrm>
                <a:off x="1656542" y="3127052"/>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𝑞</m:t>
                          </m:r>
                        </m:e>
                        <m:sub>
                          <m:r>
                            <a:rPr lang="en-US" sz="2800" i="1">
                              <a:latin typeface="Cambria Math" panose="02040503050406030204" pitchFamily="18" charset="0"/>
                              <a:ea typeface="Cambria Math" panose="02040503050406030204" pitchFamily="18" charset="0"/>
                            </a:rPr>
                            <m:t>𝜙</m:t>
                          </m:r>
                          <m:r>
                            <a:rPr lang="en-US" sz="2800" i="1">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6E4C975E-6D3E-83C2-BD4D-E6B3769782D0}"/>
                  </a:ext>
                </a:extLst>
              </p:cNvPr>
              <p:cNvSpPr txBox="1">
                <a:spLocks noRot="1" noChangeAspect="1" noMove="1" noResize="1" noEditPoints="1" noAdjustHandles="1" noChangeArrowheads="1" noChangeShapeType="1" noTextEdit="1"/>
              </p:cNvSpPr>
              <p:nvPr/>
            </p:nvSpPr>
            <p:spPr>
              <a:xfrm>
                <a:off x="1656542" y="3127052"/>
                <a:ext cx="1455420" cy="992516"/>
              </a:xfrm>
              <a:prstGeom prst="rect">
                <a:avLst/>
              </a:prstGeom>
              <a:blipFill>
                <a:blip r:embed="rId4"/>
                <a:stretch>
                  <a:fillRect l="-8824" t="-6135" r="-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A4E7B59-8E8D-C874-679F-06B69F600066}"/>
                  </a:ext>
                </a:extLst>
              </p:cNvPr>
              <p:cNvSpPr txBox="1"/>
              <p:nvPr/>
            </p:nvSpPr>
            <p:spPr>
              <a:xfrm>
                <a:off x="10226039" y="3260556"/>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3A4E7B59-8E8D-C874-679F-06B69F600066}"/>
                  </a:ext>
                </a:extLst>
              </p:cNvPr>
              <p:cNvSpPr txBox="1">
                <a:spLocks noRot="1" noChangeAspect="1" noMove="1" noResize="1" noEditPoints="1" noAdjustHandles="1" noChangeArrowheads="1" noChangeShapeType="1" noTextEdit="1"/>
              </p:cNvSpPr>
              <p:nvPr/>
            </p:nvSpPr>
            <p:spPr>
              <a:xfrm>
                <a:off x="10226039" y="3260556"/>
                <a:ext cx="1455420" cy="954107"/>
              </a:xfrm>
              <a:prstGeom prst="rect">
                <a:avLst/>
              </a:prstGeom>
              <a:blipFill>
                <a:blip r:embed="rId5"/>
                <a:stretch>
                  <a:fillRect l="-8368" t="-6410" r="-502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F92C729-783F-C5E9-5A57-925953452275}"/>
              </a:ext>
            </a:extLst>
          </p:cNvPr>
          <p:cNvCxnSpPr>
            <a:cxnSpLocks/>
          </p:cNvCxnSpPr>
          <p:nvPr/>
        </p:nvCxnSpPr>
        <p:spPr>
          <a:xfrm flipV="1">
            <a:off x="5074920" y="1920241"/>
            <a:ext cx="0" cy="3741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6806CB-2692-6672-CC99-0EAFE140E1B8}"/>
              </a:ext>
            </a:extLst>
          </p:cNvPr>
          <p:cNvCxnSpPr>
            <a:cxnSpLocks/>
          </p:cNvCxnSpPr>
          <p:nvPr/>
        </p:nvCxnSpPr>
        <p:spPr>
          <a:xfrm>
            <a:off x="3973830" y="4823460"/>
            <a:ext cx="4972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07B87AA2-B9E0-D183-1FE8-B2309615CF36}"/>
                  </a:ext>
                </a:extLst>
              </p14:cNvPr>
              <p14:cNvContentPartPr/>
              <p14:nvPr/>
            </p14:nvContentPartPr>
            <p14:xfrm>
              <a:off x="7863660" y="6233040"/>
              <a:ext cx="360" cy="360"/>
            </p14:xfrm>
          </p:contentPart>
        </mc:Choice>
        <mc:Fallback xmlns="">
          <p:pic>
            <p:nvPicPr>
              <p:cNvPr id="32" name="Ink 31">
                <a:extLst>
                  <a:ext uri="{FF2B5EF4-FFF2-40B4-BE49-F238E27FC236}">
                    <a16:creationId xmlns:a16="http://schemas.microsoft.com/office/drawing/2014/main" id="{B4AF58E3-2B42-042F-E56D-90F54B13627A}"/>
                  </a:ext>
                </a:extLst>
              </p:cNvPr>
              <p:cNvPicPr/>
              <p:nvPr/>
            </p:nvPicPr>
            <p:blipFill>
              <a:blip r:embed="rId7"/>
              <a:stretch>
                <a:fillRect/>
              </a:stretch>
            </p:blipFill>
            <p:spPr>
              <a:xfrm>
                <a:off x="78575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D935A0D6-6D9C-0F7C-B3BC-0BD36D1E06D1}"/>
                  </a:ext>
                </a:extLst>
              </p14:cNvPr>
              <p14:cNvContentPartPr/>
              <p14:nvPr/>
            </p14:nvContentPartPr>
            <p14:xfrm>
              <a:off x="9563100" y="5836560"/>
              <a:ext cx="360" cy="1800"/>
            </p14:xfrm>
          </p:contentPart>
        </mc:Choice>
        <mc:Fallback xmlns="">
          <p:pic>
            <p:nvPicPr>
              <p:cNvPr id="37" name="Ink 36">
                <a:extLst>
                  <a:ext uri="{FF2B5EF4-FFF2-40B4-BE49-F238E27FC236}">
                    <a16:creationId xmlns:a16="http://schemas.microsoft.com/office/drawing/2014/main" id="{7045F7AA-AA66-A6A7-17AE-A09186557AB8}"/>
                  </a:ext>
                </a:extLst>
              </p:cNvPr>
              <p:cNvPicPr/>
              <p:nvPr/>
            </p:nvPicPr>
            <p:blipFill>
              <a:blip r:embed="rId9"/>
              <a:stretch>
                <a:fillRect/>
              </a:stretch>
            </p:blipFill>
            <p:spPr>
              <a:xfrm>
                <a:off x="9556980" y="583044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7C9F337B-4727-E073-01CA-6C80519298F0}"/>
                  </a:ext>
                </a:extLst>
              </p14:cNvPr>
              <p14:cNvContentPartPr/>
              <p14:nvPr/>
            </p14:nvContentPartPr>
            <p14:xfrm>
              <a:off x="6629460" y="5661600"/>
              <a:ext cx="360" cy="360"/>
            </p14:xfrm>
          </p:contentPart>
        </mc:Choice>
        <mc:Fallback xmlns="">
          <p:pic>
            <p:nvPicPr>
              <p:cNvPr id="38" name="Ink 37">
                <a:extLst>
                  <a:ext uri="{FF2B5EF4-FFF2-40B4-BE49-F238E27FC236}">
                    <a16:creationId xmlns:a16="http://schemas.microsoft.com/office/drawing/2014/main" id="{D0A9F50C-582A-17A4-0130-3119A0D3443A}"/>
                  </a:ext>
                </a:extLst>
              </p:cNvPr>
              <p:cNvPicPr/>
              <p:nvPr/>
            </p:nvPicPr>
            <p:blipFill>
              <a:blip r:embed="rId7"/>
              <a:stretch>
                <a:fillRect/>
              </a:stretch>
            </p:blipFill>
            <p:spPr>
              <a:xfrm>
                <a:off x="6623340" y="565548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2110DC1B-2C0F-5A32-9C94-25A184C0E515}"/>
                  </a:ext>
                </a:extLst>
              </p14:cNvPr>
              <p14:cNvContentPartPr/>
              <p14:nvPr/>
            </p14:nvContentPartPr>
            <p14:xfrm>
              <a:off x="6583500" y="5699880"/>
              <a:ext cx="360" cy="360"/>
            </p14:xfrm>
          </p:contentPart>
        </mc:Choice>
        <mc:Fallback xmlns="">
          <p:pic>
            <p:nvPicPr>
              <p:cNvPr id="40" name="Ink 39">
                <a:extLst>
                  <a:ext uri="{FF2B5EF4-FFF2-40B4-BE49-F238E27FC236}">
                    <a16:creationId xmlns:a16="http://schemas.microsoft.com/office/drawing/2014/main" id="{0ADAE8DF-51C7-FC58-9DCD-0083D8F6E013}"/>
                  </a:ext>
                </a:extLst>
              </p:cNvPr>
              <p:cNvPicPr/>
              <p:nvPr/>
            </p:nvPicPr>
            <p:blipFill>
              <a:blip r:embed="rId7"/>
              <a:stretch>
                <a:fillRect/>
              </a:stretch>
            </p:blipFill>
            <p:spPr>
              <a:xfrm>
                <a:off x="65773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0F9411-458B-5C5B-AABD-E167B791879D}"/>
                  </a:ext>
                </a:extLst>
              </p:cNvPr>
              <p:cNvSpPr txBox="1"/>
              <p:nvPr/>
            </p:nvSpPr>
            <p:spPr>
              <a:xfrm>
                <a:off x="5013960" y="5557898"/>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b="0" i="1" smtClean="0">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3C0F9411-458B-5C5B-AABD-E167B791879D}"/>
                  </a:ext>
                </a:extLst>
              </p:cNvPr>
              <p:cNvSpPr txBox="1">
                <a:spLocks noRot="1" noChangeAspect="1" noMove="1" noResize="1" noEditPoints="1" noAdjustHandles="1" noChangeArrowheads="1" noChangeShapeType="1" noTextEdit="1"/>
              </p:cNvSpPr>
              <p:nvPr/>
            </p:nvSpPr>
            <p:spPr>
              <a:xfrm>
                <a:off x="5013960" y="5557898"/>
                <a:ext cx="3725100" cy="461665"/>
              </a:xfrm>
              <a:prstGeom prst="rect">
                <a:avLst/>
              </a:prstGeom>
              <a:blipFill>
                <a:blip r:embed="rId12"/>
                <a:stretch>
                  <a:fillRect t="-10667" b="-30667"/>
                </a:stretch>
              </a:blipFill>
            </p:spPr>
            <p:txBody>
              <a:bodyPr/>
              <a:lstStyle/>
              <a:p>
                <a:r>
                  <a:rPr lang="en-US">
                    <a:noFill/>
                  </a:rPr>
                  <a:t> </a:t>
                </a:r>
              </a:p>
            </p:txBody>
          </p:sp>
        </mc:Fallback>
      </mc:AlternateContent>
      <p:pic>
        <p:nvPicPr>
          <p:cNvPr id="3074" name="Picture 2" descr="Guide to cat behavior counseling | HumanePro by The Humane Society of the  United States">
            <a:extLst>
              <a:ext uri="{FF2B5EF4-FFF2-40B4-BE49-F238E27FC236}">
                <a16:creationId xmlns:a16="http://schemas.microsoft.com/office/drawing/2014/main" id="{0027AC31-7374-DFE2-6BEC-1F3EF655790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356" y="294334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0" name="Picture 2" descr="Guide to cat behavior counseling | HumanePro by The Humane Society of the  United States">
            <a:extLst>
              <a:ext uri="{FF2B5EF4-FFF2-40B4-BE49-F238E27FC236}">
                <a16:creationId xmlns:a16="http://schemas.microsoft.com/office/drawing/2014/main" id="{77D22D80-B7A2-2205-9752-1D45F8AD067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972" y="2963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1" name="Picture 2" descr="Guide to cat behavior counseling | HumanePro by The Humane Society of the  United States">
            <a:extLst>
              <a:ext uri="{FF2B5EF4-FFF2-40B4-BE49-F238E27FC236}">
                <a16:creationId xmlns:a16="http://schemas.microsoft.com/office/drawing/2014/main" id="{EAE99F77-F4A6-D2F6-1705-95FBFD1766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2991" y="304575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F1A51683-549E-501F-8EE0-82CA09DCD288}"/>
              </a:ext>
            </a:extLst>
          </p:cNvPr>
          <p:cNvCxnSpPr>
            <a:cxnSpLocks/>
          </p:cNvCxnSpPr>
          <p:nvPr/>
        </p:nvCxnSpPr>
        <p:spPr>
          <a:xfrm>
            <a:off x="3573780" y="3641486"/>
            <a:ext cx="219282" cy="849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31CA2007-B78F-5A34-D742-FF703028173A}"/>
              </a:ext>
            </a:extLst>
          </p:cNvPr>
          <p:cNvCxnSpPr>
            <a:cxnSpLocks/>
          </p:cNvCxnSpPr>
          <p:nvPr/>
        </p:nvCxnSpPr>
        <p:spPr>
          <a:xfrm flipV="1">
            <a:off x="3802380" y="2857500"/>
            <a:ext cx="0" cy="153162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830EB45-A085-CABC-A88E-66D7AFB94D29}"/>
              </a:ext>
            </a:extLst>
          </p:cNvPr>
          <p:cNvCxnSpPr/>
          <p:nvPr/>
        </p:nvCxnSpPr>
        <p:spPr>
          <a:xfrm>
            <a:off x="3802380" y="2857500"/>
            <a:ext cx="3429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9C8DD0E-4C61-7B50-075F-DBD032DD562E}"/>
              </a:ext>
            </a:extLst>
          </p:cNvPr>
          <p:cNvCxnSpPr/>
          <p:nvPr/>
        </p:nvCxnSpPr>
        <p:spPr>
          <a:xfrm>
            <a:off x="3802380" y="4389120"/>
            <a:ext cx="342900"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FF1484-B8DD-177F-2C4B-6C3BB1B76CD8}"/>
                  </a:ext>
                </a:extLst>
              </p:cNvPr>
              <p:cNvSpPr txBox="1"/>
              <p:nvPr/>
            </p:nvSpPr>
            <p:spPr>
              <a:xfrm>
                <a:off x="4155411" y="2682240"/>
                <a:ext cx="342900"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4" name="TextBox 33">
                <a:extLst>
                  <a:ext uri="{FF2B5EF4-FFF2-40B4-BE49-F238E27FC236}">
                    <a16:creationId xmlns:a16="http://schemas.microsoft.com/office/drawing/2014/main" id="{CE4C8A95-1DB9-9FC5-D8ED-4971E660C15A}"/>
                  </a:ext>
                </a:extLst>
              </p:cNvPr>
              <p:cNvSpPr txBox="1">
                <a:spLocks noRot="1" noChangeAspect="1" noMove="1" noResize="1" noEditPoints="1" noAdjustHandles="1" noChangeArrowheads="1" noChangeShapeType="1" noTextEdit="1"/>
              </p:cNvSpPr>
              <p:nvPr/>
            </p:nvSpPr>
            <p:spPr>
              <a:xfrm>
                <a:off x="4155411" y="2682240"/>
                <a:ext cx="342900" cy="369332"/>
              </a:xfrm>
              <a:prstGeom prst="rect">
                <a:avLst/>
              </a:prstGeom>
              <a:blipFill>
                <a:blip r:embed="rId14"/>
                <a:stretch>
                  <a:fillRect/>
                </a:stretch>
              </a:blipFill>
              <a:ln w="158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2E4BF90-6FC1-3690-4063-75BBCE0FBD63}"/>
                  </a:ext>
                </a:extLst>
              </p:cNvPr>
              <p:cNvSpPr txBox="1"/>
              <p:nvPr/>
            </p:nvSpPr>
            <p:spPr>
              <a:xfrm>
                <a:off x="4155410" y="4155339"/>
                <a:ext cx="372169"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35" name="TextBox 34">
                <a:extLst>
                  <a:ext uri="{FF2B5EF4-FFF2-40B4-BE49-F238E27FC236}">
                    <a16:creationId xmlns:a16="http://schemas.microsoft.com/office/drawing/2014/main" id="{35A7E712-BF25-08D8-D04C-EEFB3EEC4243}"/>
                  </a:ext>
                </a:extLst>
              </p:cNvPr>
              <p:cNvSpPr txBox="1">
                <a:spLocks noRot="1" noChangeAspect="1" noMove="1" noResize="1" noEditPoints="1" noAdjustHandles="1" noChangeArrowheads="1" noChangeShapeType="1" noTextEdit="1"/>
              </p:cNvSpPr>
              <p:nvPr/>
            </p:nvSpPr>
            <p:spPr>
              <a:xfrm>
                <a:off x="4155410" y="4155339"/>
                <a:ext cx="372169" cy="369332"/>
              </a:xfrm>
              <a:prstGeom prst="rect">
                <a:avLst/>
              </a:prstGeom>
              <a:blipFill>
                <a:blip r:embed="rId15"/>
                <a:stretch>
                  <a:fillRect r="-1563"/>
                </a:stretch>
              </a:blipFill>
              <a:ln w="15875">
                <a:solidFill>
                  <a:schemeClr val="tx1"/>
                </a:solidFill>
              </a:ln>
            </p:spPr>
            <p:txBody>
              <a:bodyPr/>
              <a:lstStyle/>
              <a:p>
                <a:r>
                  <a:rPr lang="en-US">
                    <a:noFill/>
                  </a:rPr>
                  <a:t> </a:t>
                </a:r>
              </a:p>
            </p:txBody>
          </p:sp>
        </mc:Fallback>
      </mc:AlternateContent>
      <p:sp>
        <p:nvSpPr>
          <p:cNvPr id="45" name="Flowchart: Connector 44">
            <a:extLst>
              <a:ext uri="{FF2B5EF4-FFF2-40B4-BE49-F238E27FC236}">
                <a16:creationId xmlns:a16="http://schemas.microsoft.com/office/drawing/2014/main" id="{143C4854-B460-C619-E3CA-5BE931977FAB}"/>
              </a:ext>
            </a:extLst>
          </p:cNvPr>
          <p:cNvSpPr/>
          <p:nvPr/>
        </p:nvSpPr>
        <p:spPr>
          <a:xfrm>
            <a:off x="4805458" y="4321866"/>
            <a:ext cx="658373" cy="657971"/>
          </a:xfrm>
          <a:prstGeom prst="flowChartConnector">
            <a:avLst/>
          </a:prstGeom>
          <a:gradFill flip="none" rotWithShape="1">
            <a:gsLst>
              <a:gs pos="0">
                <a:schemeClr val="accent2">
                  <a:lumMod val="40000"/>
                  <a:lumOff val="60000"/>
                  <a:alpha val="50000"/>
                </a:schemeClr>
              </a:gs>
              <a:gs pos="46000">
                <a:schemeClr val="accent2">
                  <a:lumMod val="95000"/>
                  <a:lumOff val="5000"/>
                </a:schemeClr>
              </a:gs>
              <a:gs pos="0">
                <a:schemeClr val="accent2">
                  <a:lumMod val="60000"/>
                </a:schemeClr>
              </a:gs>
            </a:gsLst>
            <a:path path="circle">
              <a:fillToRect l="50000" t="50000" r="50000" b="50000"/>
            </a:path>
            <a:tileRect/>
          </a:gra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7" name="Flowchart: Connector 46">
            <a:extLst>
              <a:ext uri="{FF2B5EF4-FFF2-40B4-BE49-F238E27FC236}">
                <a16:creationId xmlns:a16="http://schemas.microsoft.com/office/drawing/2014/main" id="{F9AD5CD8-FB94-DC0A-679C-533CE60B0F14}"/>
              </a:ext>
            </a:extLst>
          </p:cNvPr>
          <p:cNvSpPr/>
          <p:nvPr/>
        </p:nvSpPr>
        <p:spPr>
          <a:xfrm>
            <a:off x="4527579" y="4669554"/>
            <a:ext cx="718791" cy="674867"/>
          </a:xfrm>
          <a:prstGeom prst="flowChartConnector">
            <a:avLst/>
          </a:prstGeom>
          <a:gradFill flip="none" rotWithShape="1">
            <a:gsLst>
              <a:gs pos="0">
                <a:schemeClr val="accent1">
                  <a:lumMod val="100000"/>
                  <a:alpha val="80000"/>
                </a:schemeClr>
              </a:gs>
              <a:gs pos="100000">
                <a:schemeClr val="accent1">
                  <a:tint val="44500"/>
                  <a:satMod val="160000"/>
                </a:schemeClr>
              </a:gs>
              <a:gs pos="43000">
                <a:schemeClr val="accent1">
                  <a:tint val="44500"/>
                  <a:satMod val="160000"/>
                </a:schemeClr>
              </a:gs>
            </a:gsLst>
            <a:path path="circle">
              <a:fillToRect l="50000" t="50000" r="50000" b="50000"/>
            </a:path>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Flowchart: Connector 47">
            <a:extLst>
              <a:ext uri="{FF2B5EF4-FFF2-40B4-BE49-F238E27FC236}">
                <a16:creationId xmlns:a16="http://schemas.microsoft.com/office/drawing/2014/main" id="{22D1723B-A0B0-03BF-752B-4BD08385B9F4}"/>
              </a:ext>
            </a:extLst>
          </p:cNvPr>
          <p:cNvSpPr/>
          <p:nvPr/>
        </p:nvSpPr>
        <p:spPr>
          <a:xfrm rot="2435573">
            <a:off x="5000699" y="4659248"/>
            <a:ext cx="594035" cy="671458"/>
          </a:xfrm>
          <a:prstGeom prst="flowChartConnector">
            <a:avLst/>
          </a:prstGeom>
          <a:gradFill flip="none" rotWithShape="1">
            <a:gsLst>
              <a:gs pos="71000">
                <a:schemeClr val="accent6">
                  <a:lumMod val="89000"/>
                  <a:alpha val="36000"/>
                </a:schemeClr>
              </a:gs>
              <a:gs pos="100000">
                <a:schemeClr val="accent6">
                  <a:lumMod val="89000"/>
                </a:schemeClr>
              </a:gs>
              <a:gs pos="33000">
                <a:schemeClr val="accent6">
                  <a:lumMod val="75000"/>
                </a:schemeClr>
              </a:gs>
              <a:gs pos="28000">
                <a:schemeClr val="accent6">
                  <a:lumMod val="70000"/>
                </a:schemeClr>
              </a:gs>
            </a:gsLst>
            <a:path path="circle">
              <a:fillToRect l="50000" t="50000" r="50000" b="50000"/>
            </a:path>
            <a:tileRect/>
          </a:gra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D326047-5FEC-0C16-82D9-0F08498C4875}"/>
                  </a:ext>
                </a:extLst>
              </p:cNvPr>
              <p:cNvSpPr txBox="1"/>
              <p:nvPr/>
            </p:nvSpPr>
            <p:spPr>
              <a:xfrm>
                <a:off x="6186425" y="1182983"/>
                <a:ext cx="3960177" cy="1591590"/>
              </a:xfrm>
              <a:prstGeom prst="rect">
                <a:avLst/>
              </a:prstGeom>
              <a:noFill/>
            </p:spPr>
            <p:txBody>
              <a:bodyPr wrap="square" rtlCol="0">
                <a:spAutoFit/>
              </a:bodyPr>
              <a:lstStyle/>
              <a:p>
                <a:r>
                  <a:rPr lang="en-US" sz="1600" dirty="0"/>
                  <a:t>Making the gaussian distribution in latent space for each </a:t>
                </a:r>
                <a:r>
                  <a:rPr lang="en-US" sz="1600" dirty="0" err="1"/>
                  <a:t>crossponding</a:t>
                </a:r>
                <a:r>
                  <a:rPr lang="en-US" sz="1600" dirty="0"/>
                  <a:t> train data close to standard normal distribution (Also know as prior distribution </a:t>
                </a: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oMath>
                </a14:m>
                <a:r>
                  <a:rPr lang="en-US" sz="1600" dirty="0"/>
                  <a:t>)</a:t>
                </a:r>
              </a:p>
              <a:p>
                <a:endParaRPr lang="en-US" sz="1600" dirty="0"/>
              </a:p>
              <a:p>
                <a:pPr algn="ctr"/>
                <a14:m>
                  <m:oMath xmlns:m="http://schemas.openxmlformats.org/officeDocument/2006/math">
                    <m:r>
                      <a:rPr lang="en-US" sz="1600" b="0" i="1" smtClean="0">
                        <a:latin typeface="Cambria Math" panose="02040503050406030204" pitchFamily="18" charset="0"/>
                      </a:rPr>
                      <m:t>𝐾𝐿</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𝑞</m:t>
                        </m:r>
                      </m:e>
                      <m:sub>
                        <m:r>
                          <a:rPr lang="en-US" sz="1600" i="1">
                            <a:latin typeface="Cambria Math" panose="02040503050406030204" pitchFamily="18" charset="0"/>
                            <a:ea typeface="Cambria Math" panose="02040503050406030204" pitchFamily="18" charset="0"/>
                          </a:rPr>
                          <m:t>𝜙</m:t>
                        </m:r>
                        <m:r>
                          <a:rPr lang="en-US" sz="1600" i="1">
                            <a:latin typeface="Cambria Math" panose="02040503050406030204" pitchFamily="18" charset="0"/>
                            <a:ea typeface="Cambria Math" panose="02040503050406030204" pitchFamily="18" charset="0"/>
                          </a:rPr>
                          <m:t> </m:t>
                        </m:r>
                      </m:sub>
                    </m:sSub>
                    <m:d>
                      <m:dPr>
                        <m:ctrlPr>
                          <a:rPr lang="en-US" sz="1600" i="1">
                            <a:latin typeface="Cambria Math" panose="02040503050406030204" pitchFamily="18" charset="0"/>
                          </a:rPr>
                        </m:ctrlPr>
                      </m:dPr>
                      <m:e>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𝑥</m:t>
                        </m:r>
                      </m:e>
                    </m:d>
                    <m:r>
                      <a:rPr lang="en-US" sz="1600" b="0" i="1" smtClean="0">
                        <a:latin typeface="Cambria Math" panose="02040503050406030204" pitchFamily="18" charset="0"/>
                      </a:rPr>
                      <m:t> ||</m:t>
                    </m:r>
                  </m:oMath>
                </a14:m>
                <a:r>
                  <a:rPr lang="en-US" sz="1600" dirty="0"/>
                  <a:t> </a:t>
                </a:r>
                <a14:m>
                  <m:oMath xmlns:m="http://schemas.openxmlformats.org/officeDocument/2006/math">
                    <m:r>
                      <a:rPr lang="en-US" sz="1600" i="1">
                        <a:latin typeface="Cambria Math" panose="02040503050406030204" pitchFamily="18" charset="0"/>
                      </a:rPr>
                      <m:t>𝑁</m:t>
                    </m:r>
                    <m:r>
                      <a:rPr lang="en-US" sz="1600" i="1">
                        <a:latin typeface="Cambria Math" panose="02040503050406030204" pitchFamily="18" charset="0"/>
                      </a:rPr>
                      <m:t>(</m:t>
                    </m:r>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𝐼</m:t>
                    </m:r>
                    <m:r>
                      <a:rPr lang="en-US" sz="1600" i="1">
                        <a:latin typeface="Cambria Math" panose="02040503050406030204" pitchFamily="18" charset="0"/>
                      </a:rPr>
                      <m:t>)</m:t>
                    </m:r>
                  </m:oMath>
                </a14:m>
                <a:r>
                  <a:rPr lang="en-US" sz="1600" dirty="0"/>
                  <a:t>)</a:t>
                </a:r>
              </a:p>
            </p:txBody>
          </p:sp>
        </mc:Choice>
        <mc:Fallback xmlns="">
          <p:sp>
            <p:nvSpPr>
              <p:cNvPr id="29" name="TextBox 28">
                <a:extLst>
                  <a:ext uri="{FF2B5EF4-FFF2-40B4-BE49-F238E27FC236}">
                    <a16:creationId xmlns:a16="http://schemas.microsoft.com/office/drawing/2014/main" id="{7D326047-5FEC-0C16-82D9-0F08498C4875}"/>
                  </a:ext>
                </a:extLst>
              </p:cNvPr>
              <p:cNvSpPr txBox="1">
                <a:spLocks noRot="1" noChangeAspect="1" noMove="1" noResize="1" noEditPoints="1" noAdjustHandles="1" noChangeArrowheads="1" noChangeShapeType="1" noTextEdit="1"/>
              </p:cNvSpPr>
              <p:nvPr/>
            </p:nvSpPr>
            <p:spPr>
              <a:xfrm>
                <a:off x="6186425" y="1182983"/>
                <a:ext cx="3960177" cy="1591590"/>
              </a:xfrm>
              <a:prstGeom prst="rect">
                <a:avLst/>
              </a:prstGeom>
              <a:blipFill>
                <a:blip r:embed="rId16"/>
                <a:stretch>
                  <a:fillRect l="-924" t="-1149" r="-1695" b="-3065"/>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4C8D1A7-9D43-8969-7F60-45B056D678A4}"/>
              </a:ext>
            </a:extLst>
          </p:cNvPr>
          <p:cNvCxnSpPr>
            <a:cxnSpLocks/>
          </p:cNvCxnSpPr>
          <p:nvPr/>
        </p:nvCxnSpPr>
        <p:spPr>
          <a:xfrm flipH="1">
            <a:off x="7994389" y="2827056"/>
            <a:ext cx="48151" cy="428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C07FDBD-B6AB-5F9B-C832-4A8A7F5E9C7B}"/>
              </a:ext>
            </a:extLst>
          </p:cNvPr>
          <p:cNvSpPr txBox="1"/>
          <p:nvPr/>
        </p:nvSpPr>
        <p:spPr>
          <a:xfrm>
            <a:off x="6130290" y="3368277"/>
            <a:ext cx="3466740" cy="1077218"/>
          </a:xfrm>
          <a:prstGeom prst="rect">
            <a:avLst/>
          </a:prstGeom>
          <a:noFill/>
        </p:spPr>
        <p:txBody>
          <a:bodyPr wrap="square" rtlCol="0">
            <a:spAutoFit/>
          </a:bodyPr>
          <a:lstStyle/>
          <a:p>
            <a:r>
              <a:rPr lang="en-US" sz="1600" dirty="0"/>
              <a:t>By making this enforcement, we make the latent space regularized and meaningful  and avoid to be disorganized and separated.</a:t>
            </a:r>
          </a:p>
        </p:txBody>
      </p:sp>
      <p:cxnSp>
        <p:nvCxnSpPr>
          <p:cNvPr id="20" name="Straight Arrow Connector 19">
            <a:extLst>
              <a:ext uri="{FF2B5EF4-FFF2-40B4-BE49-F238E27FC236}">
                <a16:creationId xmlns:a16="http://schemas.microsoft.com/office/drawing/2014/main" id="{99FE6675-06EB-A486-251D-1970E6E0B173}"/>
              </a:ext>
            </a:extLst>
          </p:cNvPr>
          <p:cNvCxnSpPr>
            <a:cxnSpLocks/>
          </p:cNvCxnSpPr>
          <p:nvPr/>
        </p:nvCxnSpPr>
        <p:spPr>
          <a:xfrm flipH="1">
            <a:off x="3692926" y="5181600"/>
            <a:ext cx="727324" cy="4343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11AE99E6-FDE8-A516-4E6F-84604AD8C1DA}"/>
              </a:ext>
            </a:extLst>
          </p:cNvPr>
          <p:cNvSpPr txBox="1"/>
          <p:nvPr/>
        </p:nvSpPr>
        <p:spPr>
          <a:xfrm>
            <a:off x="301658" y="5698885"/>
            <a:ext cx="3927532" cy="1077218"/>
          </a:xfrm>
          <a:prstGeom prst="rect">
            <a:avLst/>
          </a:prstGeom>
          <a:noFill/>
        </p:spPr>
        <p:txBody>
          <a:bodyPr wrap="square" rtlCol="0">
            <a:spAutoFit/>
          </a:bodyPr>
          <a:lstStyle/>
          <a:p>
            <a:r>
              <a:rPr lang="en-US" sz="1600" dirty="0"/>
              <a:t>By having regularized latent space, we can easily sample from standard normal  distribution passing it to decoder to generate meaningful Images.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0685263-3059-CF5A-4F5C-803FBF9B1B36}"/>
                  </a:ext>
                </a:extLst>
              </p:cNvPr>
              <p:cNvSpPr txBox="1"/>
              <p:nvPr/>
            </p:nvSpPr>
            <p:spPr>
              <a:xfrm>
                <a:off x="41068" y="5081467"/>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0" name="TextBox 29">
                <a:extLst>
                  <a:ext uri="{FF2B5EF4-FFF2-40B4-BE49-F238E27FC236}">
                    <a16:creationId xmlns:a16="http://schemas.microsoft.com/office/drawing/2014/main" id="{90685263-3059-CF5A-4F5C-803FBF9B1B36}"/>
                  </a:ext>
                </a:extLst>
              </p:cNvPr>
              <p:cNvSpPr txBox="1">
                <a:spLocks noRot="1" noChangeAspect="1" noMove="1" noResize="1" noEditPoints="1" noAdjustHandles="1" noChangeArrowheads="1" noChangeShapeType="1" noTextEdit="1"/>
              </p:cNvSpPr>
              <p:nvPr/>
            </p:nvSpPr>
            <p:spPr>
              <a:xfrm>
                <a:off x="41068" y="5081467"/>
                <a:ext cx="1623568" cy="369332"/>
              </a:xfrm>
              <a:prstGeom prst="rect">
                <a:avLst/>
              </a:prstGeom>
              <a:blipFill>
                <a:blip r:embed="rId17"/>
                <a:stretch>
                  <a:fillRect l="-3383"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26069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37F5-BC7D-DD8D-5E29-8EE5B17024FD}"/>
              </a:ext>
            </a:extLst>
          </p:cNvPr>
          <p:cNvSpPr>
            <a:spLocks noGrp="1"/>
          </p:cNvSpPr>
          <p:nvPr>
            <p:ph type="title"/>
          </p:nvPr>
        </p:nvSpPr>
        <p:spPr/>
        <p:txBody>
          <a:bodyPr/>
          <a:lstStyle/>
          <a:p>
            <a:r>
              <a:rPr lang="en-US" dirty="0">
                <a:solidFill>
                  <a:schemeClr val="accent1">
                    <a:lumMod val="75000"/>
                  </a:schemeClr>
                </a:solidFill>
              </a:rPr>
              <a:t>Cognitive inspiration</a:t>
            </a:r>
          </a:p>
        </p:txBody>
      </p:sp>
      <p:sp>
        <p:nvSpPr>
          <p:cNvPr id="3" name="Content Placeholder 2">
            <a:extLst>
              <a:ext uri="{FF2B5EF4-FFF2-40B4-BE49-F238E27FC236}">
                <a16:creationId xmlns:a16="http://schemas.microsoft.com/office/drawing/2014/main" id="{732655D3-8453-9D74-3E61-6D2227204AF6}"/>
              </a:ext>
            </a:extLst>
          </p:cNvPr>
          <p:cNvSpPr>
            <a:spLocks noGrp="1"/>
          </p:cNvSpPr>
          <p:nvPr>
            <p:ph idx="1"/>
          </p:nvPr>
        </p:nvSpPr>
        <p:spPr>
          <a:xfrm>
            <a:off x="838200" y="1825625"/>
            <a:ext cx="10515600" cy="3439795"/>
          </a:xfrm>
        </p:spPr>
        <p:txBody>
          <a:bodyPr>
            <a:normAutofit/>
          </a:bodyPr>
          <a:lstStyle/>
          <a:p>
            <a:r>
              <a:rPr lang="en-US" sz="2400" dirty="0"/>
              <a:t>The human brain has a remarkable ability to </a:t>
            </a:r>
            <a:r>
              <a:rPr lang="en-US" sz="2400" dirty="0">
                <a:solidFill>
                  <a:schemeClr val="accent1"/>
                </a:solidFill>
              </a:rPr>
              <a:t>identify</a:t>
            </a:r>
            <a:r>
              <a:rPr lang="en-US" sz="2400" dirty="0"/>
              <a:t> and </a:t>
            </a:r>
            <a:r>
              <a:rPr lang="en-US" sz="2400" dirty="0">
                <a:solidFill>
                  <a:schemeClr val="accent1"/>
                </a:solidFill>
              </a:rPr>
              <a:t>isolate</a:t>
            </a:r>
            <a:r>
              <a:rPr lang="en-US" sz="2400" dirty="0"/>
              <a:t> different </a:t>
            </a:r>
            <a:r>
              <a:rPr lang="en-US" sz="2400" dirty="0">
                <a:solidFill>
                  <a:schemeClr val="accent1"/>
                </a:solidFill>
              </a:rPr>
              <a:t>features</a:t>
            </a:r>
            <a:r>
              <a:rPr lang="en-US" sz="2400" dirty="0"/>
              <a:t> of an </a:t>
            </a:r>
            <a:r>
              <a:rPr lang="en-US" sz="2400" dirty="0">
                <a:solidFill>
                  <a:schemeClr val="accent1"/>
                </a:solidFill>
              </a:rPr>
              <a:t>object</a:t>
            </a:r>
            <a:r>
              <a:rPr lang="en-US" sz="2400" dirty="0"/>
              <a:t> or scene, which helps in tasks like recognition, categorization, and generalization.</a:t>
            </a:r>
          </a:p>
          <a:p>
            <a:pPr marL="0" indent="0">
              <a:buNone/>
            </a:pPr>
            <a:endParaRPr lang="en-US" sz="2400" dirty="0"/>
          </a:p>
          <a:p>
            <a:r>
              <a:rPr lang="en-US" sz="2400" dirty="0"/>
              <a:t>This ability is a source of inspiration for developing disentangled representation learning models</a:t>
            </a:r>
          </a:p>
        </p:txBody>
      </p:sp>
      <p:sp>
        <p:nvSpPr>
          <p:cNvPr id="4" name="Slide Number Placeholder 3">
            <a:extLst>
              <a:ext uri="{FF2B5EF4-FFF2-40B4-BE49-F238E27FC236}">
                <a16:creationId xmlns:a16="http://schemas.microsoft.com/office/drawing/2014/main" id="{299A9F2B-F46D-2F49-DBE9-DF2BC61936ED}"/>
              </a:ext>
            </a:extLst>
          </p:cNvPr>
          <p:cNvSpPr>
            <a:spLocks noGrp="1"/>
          </p:cNvSpPr>
          <p:nvPr>
            <p:ph type="sldNum" sz="quarter" idx="12"/>
          </p:nvPr>
        </p:nvSpPr>
        <p:spPr/>
        <p:txBody>
          <a:bodyPr/>
          <a:lstStyle/>
          <a:p>
            <a:fld id="{3DAEAE60-75C4-48E9-91BF-D40A5DA4F038}" type="slidenum">
              <a:rPr lang="en-US" smtClean="0"/>
              <a:t>1</a:t>
            </a:fld>
            <a:endParaRPr lang="en-US"/>
          </a:p>
        </p:txBody>
      </p:sp>
      <p:pic>
        <p:nvPicPr>
          <p:cNvPr id="3076" name="Picture 4" descr="What is cognitive reserve? - Harvard Health">
            <a:extLst>
              <a:ext uri="{FF2B5EF4-FFF2-40B4-BE49-F238E27FC236}">
                <a16:creationId xmlns:a16="http://schemas.microsoft.com/office/drawing/2014/main" id="{F56AB974-EAAF-6A48-4DC3-1FB206381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5677" y="3863038"/>
            <a:ext cx="2330003" cy="22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38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2EBD3-8921-15E0-D5A4-B484B1350B89}"/>
              </a:ext>
            </a:extLst>
          </p:cNvPr>
          <p:cNvSpPr>
            <a:spLocks noGrp="1"/>
          </p:cNvSpPr>
          <p:nvPr>
            <p:ph type="title"/>
          </p:nvPr>
        </p:nvSpPr>
        <p:spPr>
          <a:xfrm>
            <a:off x="327660" y="243205"/>
            <a:ext cx="11940540" cy="1325563"/>
          </a:xfrm>
        </p:spPr>
        <p:txBody>
          <a:bodyPr/>
          <a:lstStyle/>
          <a:p>
            <a:r>
              <a:rPr lang="en-US" dirty="0">
                <a:solidFill>
                  <a:schemeClr val="accent1"/>
                </a:solidFill>
              </a:rPr>
              <a:t>Variational autoencoder (Meaningful latent space)</a:t>
            </a:r>
            <a:endParaRPr lang="en-US" dirty="0"/>
          </a:p>
        </p:txBody>
      </p:sp>
      <p:sp>
        <p:nvSpPr>
          <p:cNvPr id="4" name="Slide Number Placeholder 3">
            <a:extLst>
              <a:ext uri="{FF2B5EF4-FFF2-40B4-BE49-F238E27FC236}">
                <a16:creationId xmlns:a16="http://schemas.microsoft.com/office/drawing/2014/main" id="{43537BF3-88FF-0ED8-DCAE-9EE85F3FCB87}"/>
              </a:ext>
            </a:extLst>
          </p:cNvPr>
          <p:cNvSpPr>
            <a:spLocks noGrp="1"/>
          </p:cNvSpPr>
          <p:nvPr>
            <p:ph type="sldNum" sz="quarter" idx="12"/>
          </p:nvPr>
        </p:nvSpPr>
        <p:spPr/>
        <p:txBody>
          <a:bodyPr/>
          <a:lstStyle/>
          <a:p>
            <a:fld id="{3DAEAE60-75C4-48E9-91BF-D40A5DA4F038}" type="slidenum">
              <a:rPr lang="en-US" smtClean="0"/>
              <a:pPr/>
              <a:t>19</a:t>
            </a:fld>
            <a:endParaRPr lang="en-US" dirty="0"/>
          </a:p>
        </p:txBody>
      </p:sp>
      <p:pic>
        <p:nvPicPr>
          <p:cNvPr id="1026" name="Picture 2" descr="VAE: Variational Autoencoders — How to Employ Neural Networks to Generate  New Images | by Saul Dobilas | Towards Data Science">
            <a:extLst>
              <a:ext uri="{FF2B5EF4-FFF2-40B4-BE49-F238E27FC236}">
                <a16:creationId xmlns:a16="http://schemas.microsoft.com/office/drawing/2014/main" id="{6EC0BB36-6292-6F16-E54A-79FA1A41F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41"/>
          <a:stretch/>
        </p:blipFill>
        <p:spPr bwMode="auto">
          <a:xfrm>
            <a:off x="3136128" y="1495030"/>
            <a:ext cx="5919743" cy="4611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BC6FED-6508-6563-C612-9D81AA736F05}"/>
              </a:ext>
            </a:extLst>
          </p:cNvPr>
          <p:cNvSpPr txBox="1"/>
          <p:nvPr/>
        </p:nvSpPr>
        <p:spPr>
          <a:xfrm>
            <a:off x="3314700" y="6192827"/>
            <a:ext cx="5958840" cy="461665"/>
          </a:xfrm>
          <a:prstGeom prst="rect">
            <a:avLst/>
          </a:prstGeom>
          <a:noFill/>
        </p:spPr>
        <p:txBody>
          <a:bodyPr wrap="square" rtlCol="0">
            <a:spAutoFit/>
          </a:bodyPr>
          <a:lstStyle/>
          <a:p>
            <a:r>
              <a:rPr lang="en-US" sz="1200" dirty="0"/>
              <a:t>Image is taken from https://towardsdatascience.com/vae-variational-autoencoders-how-to-employ-neural-networks-to-generate-new-images-bdeb216ed2c0</a:t>
            </a:r>
          </a:p>
        </p:txBody>
      </p:sp>
    </p:spTree>
    <p:extLst>
      <p:ext uri="{BB962C8B-B14F-4D97-AF65-F5344CB8AC3E}">
        <p14:creationId xmlns:p14="http://schemas.microsoft.com/office/powerpoint/2010/main" val="256510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A6BA-F242-8D77-23BE-9FC9AFD67C25}"/>
              </a:ext>
            </a:extLst>
          </p:cNvPr>
          <p:cNvSpPr>
            <a:spLocks noGrp="1"/>
          </p:cNvSpPr>
          <p:nvPr>
            <p:ph type="title"/>
          </p:nvPr>
        </p:nvSpPr>
        <p:spPr/>
        <p:txBody>
          <a:bodyPr/>
          <a:lstStyle/>
          <a:p>
            <a:r>
              <a:rPr lang="en-US" dirty="0">
                <a:solidFill>
                  <a:schemeClr val="accent1"/>
                </a:solidFill>
              </a:rPr>
              <a:t>Variational autoencoder (Latent interpolation)</a:t>
            </a:r>
          </a:p>
        </p:txBody>
      </p:sp>
      <p:pic>
        <p:nvPicPr>
          <p:cNvPr id="5" name="Variational Autoencoder (VAE) Latent Space Visualization">
            <a:hlinkClick r:id="" action="ppaction://media"/>
            <a:extLst>
              <a:ext uri="{FF2B5EF4-FFF2-40B4-BE49-F238E27FC236}">
                <a16:creationId xmlns:a16="http://schemas.microsoft.com/office/drawing/2014/main" id="{915A3C30-FC2B-25D6-8133-68E9E429C88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68405" y="1575331"/>
            <a:ext cx="8364315" cy="4704820"/>
          </a:xfrm>
        </p:spPr>
      </p:pic>
      <p:sp>
        <p:nvSpPr>
          <p:cNvPr id="4" name="Slide Number Placeholder 3">
            <a:extLst>
              <a:ext uri="{FF2B5EF4-FFF2-40B4-BE49-F238E27FC236}">
                <a16:creationId xmlns:a16="http://schemas.microsoft.com/office/drawing/2014/main" id="{FCD6B960-0E7E-2F7A-0C8D-EB0C49C2D5D3}"/>
              </a:ext>
            </a:extLst>
          </p:cNvPr>
          <p:cNvSpPr>
            <a:spLocks noGrp="1"/>
          </p:cNvSpPr>
          <p:nvPr>
            <p:ph type="sldNum" sz="quarter" idx="12"/>
          </p:nvPr>
        </p:nvSpPr>
        <p:spPr/>
        <p:txBody>
          <a:bodyPr/>
          <a:lstStyle/>
          <a:p>
            <a:fld id="{3DAEAE60-75C4-48E9-91BF-D40A5DA4F038}" type="slidenum">
              <a:rPr lang="en-US" smtClean="0"/>
              <a:pPr/>
              <a:t>20</a:t>
            </a:fld>
            <a:endParaRPr lang="en-US" dirty="0"/>
          </a:p>
        </p:txBody>
      </p:sp>
    </p:spTree>
    <p:extLst>
      <p:ext uri="{BB962C8B-B14F-4D97-AF65-F5344CB8AC3E}">
        <p14:creationId xmlns:p14="http://schemas.microsoft.com/office/powerpoint/2010/main" val="162084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3E389-5A17-D521-F509-58907DB56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D680A3-6D25-C13E-056B-6FEB22F94ACD}"/>
              </a:ext>
            </a:extLst>
          </p:cNvPr>
          <p:cNvSpPr>
            <a:spLocks noGrp="1"/>
          </p:cNvSpPr>
          <p:nvPr>
            <p:ph type="title"/>
          </p:nvPr>
        </p:nvSpPr>
        <p:spPr>
          <a:xfrm>
            <a:off x="41068" y="68244"/>
            <a:ext cx="10515600" cy="1325563"/>
          </a:xfrm>
        </p:spPr>
        <p:txBody>
          <a:bodyPr/>
          <a:lstStyle/>
          <a:p>
            <a:r>
              <a:rPr lang="en-US" dirty="0">
                <a:solidFill>
                  <a:schemeClr val="accent1"/>
                </a:solidFill>
              </a:rPr>
              <a:t>Variational autoencoder (Reconstruction loss)</a:t>
            </a:r>
          </a:p>
        </p:txBody>
      </p:sp>
      <p:pic>
        <p:nvPicPr>
          <p:cNvPr id="9" name="Content Placeholder 8">
            <a:extLst>
              <a:ext uri="{FF2B5EF4-FFF2-40B4-BE49-F238E27FC236}">
                <a16:creationId xmlns:a16="http://schemas.microsoft.com/office/drawing/2014/main" id="{EEE4FEDC-4082-1D60-609B-38D8CD6DB07B}"/>
              </a:ext>
            </a:extLst>
          </p:cNvPr>
          <p:cNvPicPr>
            <a:picLocks noGrp="1" noChangeAspect="1"/>
          </p:cNvPicPr>
          <p:nvPr>
            <p:ph idx="1"/>
          </p:nvPr>
        </p:nvPicPr>
        <p:blipFill>
          <a:blip r:embed="rId3"/>
          <a:stretch>
            <a:fillRect/>
          </a:stretch>
        </p:blipFill>
        <p:spPr>
          <a:xfrm rot="10800000">
            <a:off x="7703535" y="2034540"/>
            <a:ext cx="2365453" cy="2658086"/>
          </a:xfrm>
          <a:prstGeom prst="rect">
            <a:avLst/>
          </a:prstGeom>
        </p:spPr>
      </p:pic>
      <p:sp>
        <p:nvSpPr>
          <p:cNvPr id="4" name="Slide Number Placeholder 3">
            <a:extLst>
              <a:ext uri="{FF2B5EF4-FFF2-40B4-BE49-F238E27FC236}">
                <a16:creationId xmlns:a16="http://schemas.microsoft.com/office/drawing/2014/main" id="{1116495D-068F-C483-B493-D9DB04F0D01A}"/>
              </a:ext>
            </a:extLst>
          </p:cNvPr>
          <p:cNvSpPr>
            <a:spLocks noGrp="1"/>
          </p:cNvSpPr>
          <p:nvPr>
            <p:ph type="sldNum" sz="quarter" idx="12"/>
          </p:nvPr>
        </p:nvSpPr>
        <p:spPr/>
        <p:txBody>
          <a:bodyPr/>
          <a:lstStyle/>
          <a:p>
            <a:fld id="{3DAEAE60-75C4-48E9-91BF-D40A5DA4F038}" type="slidenum">
              <a:rPr lang="en-US" smtClean="0"/>
              <a:pPr/>
              <a:t>21</a:t>
            </a:fld>
            <a:endParaRPr lang="en-US" dirty="0"/>
          </a:p>
        </p:txBody>
      </p:sp>
      <p:sp>
        <p:nvSpPr>
          <p:cNvPr id="5" name="Trapezoid 4">
            <a:extLst>
              <a:ext uri="{FF2B5EF4-FFF2-40B4-BE49-F238E27FC236}">
                <a16:creationId xmlns:a16="http://schemas.microsoft.com/office/drawing/2014/main" id="{B1D74B54-D7B0-0CB9-20BB-C4FB0FCC9EEB}"/>
              </a:ext>
            </a:extLst>
          </p:cNvPr>
          <p:cNvSpPr/>
          <p:nvPr/>
        </p:nvSpPr>
        <p:spPr>
          <a:xfrm rot="5400000">
            <a:off x="1036706"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E7C63B-D4B7-ECCB-45C1-2E9170F5FC07}"/>
                  </a:ext>
                </a:extLst>
              </p:cNvPr>
              <p:cNvSpPr txBox="1"/>
              <p:nvPr/>
            </p:nvSpPr>
            <p:spPr>
              <a:xfrm>
                <a:off x="1559976" y="3229365"/>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2FE7C63B-D4B7-ECCB-45C1-2E9170F5FC07}"/>
                  </a:ext>
                </a:extLst>
              </p:cNvPr>
              <p:cNvSpPr txBox="1">
                <a:spLocks noRot="1" noChangeAspect="1" noMove="1" noResize="1" noEditPoints="1" noAdjustHandles="1" noChangeArrowheads="1" noChangeShapeType="1" noTextEdit="1"/>
              </p:cNvSpPr>
              <p:nvPr/>
            </p:nvSpPr>
            <p:spPr>
              <a:xfrm>
                <a:off x="1559976" y="3229365"/>
                <a:ext cx="1455420" cy="992516"/>
              </a:xfrm>
              <a:prstGeom prst="rect">
                <a:avLst/>
              </a:prstGeom>
              <a:blipFill>
                <a:blip r:embed="rId4"/>
                <a:stretch>
                  <a:fillRect l="-8787" t="-6135" r="-16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AE8FA0-CFFD-4BEB-FA0D-2C59F8EE4D64}"/>
                  </a:ext>
                </a:extLst>
              </p:cNvPr>
              <p:cNvSpPr txBox="1"/>
              <p:nvPr/>
            </p:nvSpPr>
            <p:spPr>
              <a:xfrm>
                <a:off x="8226330" y="3016070"/>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FCAE8FA0-CFFD-4BEB-FA0D-2C59F8EE4D64}"/>
                  </a:ext>
                </a:extLst>
              </p:cNvPr>
              <p:cNvSpPr txBox="1">
                <a:spLocks noRot="1" noChangeAspect="1" noMove="1" noResize="1" noEditPoints="1" noAdjustHandles="1" noChangeArrowheads="1" noChangeShapeType="1" noTextEdit="1"/>
              </p:cNvSpPr>
              <p:nvPr/>
            </p:nvSpPr>
            <p:spPr>
              <a:xfrm>
                <a:off x="8226330" y="3016070"/>
                <a:ext cx="1455420" cy="954107"/>
              </a:xfrm>
              <a:prstGeom prst="rect">
                <a:avLst/>
              </a:prstGeom>
              <a:blipFill>
                <a:blip r:embed="rId5"/>
                <a:stretch>
                  <a:fillRect l="-8368" t="-6410" r="-502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952E171-B551-9FDC-0E49-0103E17A98C7}"/>
              </a:ext>
            </a:extLst>
          </p:cNvPr>
          <p:cNvCxnSpPr/>
          <p:nvPr/>
        </p:nvCxnSpPr>
        <p:spPr>
          <a:xfrm flipV="1">
            <a:off x="4815840" y="1920241"/>
            <a:ext cx="0" cy="33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1259E-E499-D055-2A00-75AC7F44C86D}"/>
              </a:ext>
            </a:extLst>
          </p:cNvPr>
          <p:cNvCxnSpPr/>
          <p:nvPr/>
        </p:nvCxnSpPr>
        <p:spPr>
          <a:xfrm flipV="1">
            <a:off x="4328160" y="4823460"/>
            <a:ext cx="4358640" cy="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63D79480-F9EF-CE4D-4ED4-14553CD7E07A}"/>
                  </a:ext>
                </a:extLst>
              </p14:cNvPr>
              <p14:cNvContentPartPr/>
              <p14:nvPr/>
            </p14:nvContentPartPr>
            <p14:xfrm>
              <a:off x="7863660" y="6233040"/>
              <a:ext cx="360" cy="360"/>
            </p14:xfrm>
          </p:contentPart>
        </mc:Choice>
        <mc:Fallback xmlns="">
          <p:pic>
            <p:nvPicPr>
              <p:cNvPr id="32" name="Ink 31">
                <a:extLst>
                  <a:ext uri="{FF2B5EF4-FFF2-40B4-BE49-F238E27FC236}">
                    <a16:creationId xmlns:a16="http://schemas.microsoft.com/office/drawing/2014/main" id="{B4AF58E3-2B42-042F-E56D-90F54B13627A}"/>
                  </a:ext>
                </a:extLst>
              </p:cNvPr>
              <p:cNvPicPr/>
              <p:nvPr/>
            </p:nvPicPr>
            <p:blipFill>
              <a:blip r:embed="rId7"/>
              <a:stretch>
                <a:fillRect/>
              </a:stretch>
            </p:blipFill>
            <p:spPr>
              <a:xfrm>
                <a:off x="78575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EB744FBF-F21C-46BF-09A8-AA877C839778}"/>
                  </a:ext>
                </a:extLst>
              </p14:cNvPr>
              <p14:cNvContentPartPr/>
              <p14:nvPr/>
            </p14:nvContentPartPr>
            <p14:xfrm>
              <a:off x="9563100" y="5836560"/>
              <a:ext cx="360" cy="1800"/>
            </p14:xfrm>
          </p:contentPart>
        </mc:Choice>
        <mc:Fallback xmlns="">
          <p:pic>
            <p:nvPicPr>
              <p:cNvPr id="37" name="Ink 36">
                <a:extLst>
                  <a:ext uri="{FF2B5EF4-FFF2-40B4-BE49-F238E27FC236}">
                    <a16:creationId xmlns:a16="http://schemas.microsoft.com/office/drawing/2014/main" id="{7045F7AA-AA66-A6A7-17AE-A09186557AB8}"/>
                  </a:ext>
                </a:extLst>
              </p:cNvPr>
              <p:cNvPicPr/>
              <p:nvPr/>
            </p:nvPicPr>
            <p:blipFill>
              <a:blip r:embed="rId9"/>
              <a:stretch>
                <a:fillRect/>
              </a:stretch>
            </p:blipFill>
            <p:spPr>
              <a:xfrm>
                <a:off x="9556980" y="583044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5C8F5A1-0CB8-A618-BD96-80CB8212E1E5}"/>
                  </a:ext>
                </a:extLst>
              </p14:cNvPr>
              <p14:cNvContentPartPr/>
              <p14:nvPr/>
            </p14:nvContentPartPr>
            <p14:xfrm>
              <a:off x="6370380" y="5661600"/>
              <a:ext cx="360" cy="360"/>
            </p14:xfrm>
          </p:contentPart>
        </mc:Choice>
        <mc:Fallback xmlns="">
          <p:pic>
            <p:nvPicPr>
              <p:cNvPr id="38" name="Ink 37">
                <a:extLst>
                  <a:ext uri="{FF2B5EF4-FFF2-40B4-BE49-F238E27FC236}">
                    <a16:creationId xmlns:a16="http://schemas.microsoft.com/office/drawing/2014/main" id="{35C8F5A1-0CB8-A618-BD96-80CB8212E1E5}"/>
                  </a:ext>
                </a:extLst>
              </p:cNvPr>
              <p:cNvPicPr/>
              <p:nvPr/>
            </p:nvPicPr>
            <p:blipFill>
              <a:blip r:embed="rId11"/>
              <a:stretch>
                <a:fillRect/>
              </a:stretch>
            </p:blipFill>
            <p:spPr>
              <a:xfrm>
                <a:off x="6364260" y="565548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39">
                <a:extLst>
                  <a:ext uri="{FF2B5EF4-FFF2-40B4-BE49-F238E27FC236}">
                    <a16:creationId xmlns:a16="http://schemas.microsoft.com/office/drawing/2014/main" id="{76CE1E15-B5F8-ADFB-ACEF-406C63949AA2}"/>
                  </a:ext>
                </a:extLst>
              </p14:cNvPr>
              <p14:cNvContentPartPr/>
              <p14:nvPr/>
            </p14:nvContentPartPr>
            <p14:xfrm>
              <a:off x="6324420" y="5699880"/>
              <a:ext cx="360" cy="360"/>
            </p14:xfrm>
          </p:contentPart>
        </mc:Choice>
        <mc:Fallback xmlns="">
          <p:pic>
            <p:nvPicPr>
              <p:cNvPr id="40" name="Ink 39">
                <a:extLst>
                  <a:ext uri="{FF2B5EF4-FFF2-40B4-BE49-F238E27FC236}">
                    <a16:creationId xmlns:a16="http://schemas.microsoft.com/office/drawing/2014/main" id="{76CE1E15-B5F8-ADFB-ACEF-406C63949AA2}"/>
                  </a:ext>
                </a:extLst>
              </p:cNvPr>
              <p:cNvPicPr/>
              <p:nvPr/>
            </p:nvPicPr>
            <p:blipFill>
              <a:blip r:embed="rId11"/>
              <a:stretch>
                <a:fillRect/>
              </a:stretch>
            </p:blipFill>
            <p:spPr>
              <a:xfrm>
                <a:off x="631830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D04FA16-DE2D-BDE2-FD73-869FD1AB4127}"/>
                  </a:ext>
                </a:extLst>
              </p:cNvPr>
              <p:cNvSpPr txBox="1"/>
              <p:nvPr/>
            </p:nvSpPr>
            <p:spPr>
              <a:xfrm>
                <a:off x="4233450" y="5461003"/>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b="0" i="1" smtClean="0">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5D04FA16-DE2D-BDE2-FD73-869FD1AB4127}"/>
                  </a:ext>
                </a:extLst>
              </p:cNvPr>
              <p:cNvSpPr txBox="1">
                <a:spLocks noRot="1" noChangeAspect="1" noMove="1" noResize="1" noEditPoints="1" noAdjustHandles="1" noChangeArrowheads="1" noChangeShapeType="1" noTextEdit="1"/>
              </p:cNvSpPr>
              <p:nvPr/>
            </p:nvSpPr>
            <p:spPr>
              <a:xfrm>
                <a:off x="4233450" y="5461003"/>
                <a:ext cx="3725100" cy="461665"/>
              </a:xfrm>
              <a:prstGeom prst="rect">
                <a:avLst/>
              </a:prstGeom>
              <a:blipFill>
                <a:blip r:embed="rId13"/>
                <a:stretch>
                  <a:fillRect t="-10526" b="-28947"/>
                </a:stretch>
              </a:blipFill>
            </p:spPr>
            <p:txBody>
              <a:bodyPr/>
              <a:lstStyle/>
              <a:p>
                <a:r>
                  <a:rPr lang="en-US">
                    <a:noFill/>
                  </a:rPr>
                  <a:t> </a:t>
                </a:r>
              </a:p>
            </p:txBody>
          </p:sp>
        </mc:Fallback>
      </mc:AlternateContent>
      <p:pic>
        <p:nvPicPr>
          <p:cNvPr id="61" name="Picture 2" descr="Guide to cat behavior counseling | HumanePro by The Humane Society of the  United States">
            <a:extLst>
              <a:ext uri="{FF2B5EF4-FFF2-40B4-BE49-F238E27FC236}">
                <a16:creationId xmlns:a16="http://schemas.microsoft.com/office/drawing/2014/main" id="{860B7335-ED14-AE00-3FA6-2F28D1F8F52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651" y="304575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1C4EE6F6-829B-1B41-EEBA-EC7B45F5A6F4}"/>
              </a:ext>
            </a:extLst>
          </p:cNvPr>
          <p:cNvCxnSpPr>
            <a:cxnSpLocks/>
          </p:cNvCxnSpPr>
          <p:nvPr/>
        </p:nvCxnSpPr>
        <p:spPr>
          <a:xfrm>
            <a:off x="3520440" y="3641486"/>
            <a:ext cx="219282" cy="849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F8E3BCB5-E51F-8AF2-A2AB-6332F995B67A}"/>
              </a:ext>
            </a:extLst>
          </p:cNvPr>
          <p:cNvCxnSpPr>
            <a:cxnSpLocks/>
          </p:cNvCxnSpPr>
          <p:nvPr/>
        </p:nvCxnSpPr>
        <p:spPr>
          <a:xfrm flipV="1">
            <a:off x="3749040" y="2857500"/>
            <a:ext cx="0" cy="153162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6B95CC60-28F8-7328-15E1-9E4F34786EAD}"/>
              </a:ext>
            </a:extLst>
          </p:cNvPr>
          <p:cNvCxnSpPr/>
          <p:nvPr/>
        </p:nvCxnSpPr>
        <p:spPr>
          <a:xfrm>
            <a:off x="3749040" y="2857500"/>
            <a:ext cx="3429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5D936609-A902-AE6B-5FAD-8E2ABA7A919B}"/>
              </a:ext>
            </a:extLst>
          </p:cNvPr>
          <p:cNvCxnSpPr/>
          <p:nvPr/>
        </p:nvCxnSpPr>
        <p:spPr>
          <a:xfrm>
            <a:off x="3749040" y="4389120"/>
            <a:ext cx="342900"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935F64-CDD6-DD56-B8C8-BB1DFA9154E4}"/>
                  </a:ext>
                </a:extLst>
              </p:cNvPr>
              <p:cNvSpPr txBox="1"/>
              <p:nvPr/>
            </p:nvSpPr>
            <p:spPr>
              <a:xfrm>
                <a:off x="4102071" y="2682240"/>
                <a:ext cx="342900"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4" name="TextBox 33">
                <a:extLst>
                  <a:ext uri="{FF2B5EF4-FFF2-40B4-BE49-F238E27FC236}">
                    <a16:creationId xmlns:a16="http://schemas.microsoft.com/office/drawing/2014/main" id="{C9935F64-CDD6-DD56-B8C8-BB1DFA9154E4}"/>
                  </a:ext>
                </a:extLst>
              </p:cNvPr>
              <p:cNvSpPr txBox="1">
                <a:spLocks noRot="1" noChangeAspect="1" noMove="1" noResize="1" noEditPoints="1" noAdjustHandles="1" noChangeArrowheads="1" noChangeShapeType="1" noTextEdit="1"/>
              </p:cNvSpPr>
              <p:nvPr/>
            </p:nvSpPr>
            <p:spPr>
              <a:xfrm>
                <a:off x="4102071" y="2682240"/>
                <a:ext cx="342900" cy="369332"/>
              </a:xfrm>
              <a:prstGeom prst="rect">
                <a:avLst/>
              </a:prstGeom>
              <a:blipFill>
                <a:blip r:embed="rId15"/>
                <a:stretch>
                  <a:fillRect/>
                </a:stretch>
              </a:blipFill>
              <a:ln w="158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B514B8D-FEE9-BB70-F3D2-17DAEBE85800}"/>
                  </a:ext>
                </a:extLst>
              </p:cNvPr>
              <p:cNvSpPr txBox="1"/>
              <p:nvPr/>
            </p:nvSpPr>
            <p:spPr>
              <a:xfrm>
                <a:off x="4102070" y="4155339"/>
                <a:ext cx="372169"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35" name="TextBox 34">
                <a:extLst>
                  <a:ext uri="{FF2B5EF4-FFF2-40B4-BE49-F238E27FC236}">
                    <a16:creationId xmlns:a16="http://schemas.microsoft.com/office/drawing/2014/main" id="{1B514B8D-FEE9-BB70-F3D2-17DAEBE85800}"/>
                  </a:ext>
                </a:extLst>
              </p:cNvPr>
              <p:cNvSpPr txBox="1">
                <a:spLocks noRot="1" noChangeAspect="1" noMove="1" noResize="1" noEditPoints="1" noAdjustHandles="1" noChangeArrowheads="1" noChangeShapeType="1" noTextEdit="1"/>
              </p:cNvSpPr>
              <p:nvPr/>
            </p:nvSpPr>
            <p:spPr>
              <a:xfrm>
                <a:off x="4102070" y="4155339"/>
                <a:ext cx="372169" cy="369332"/>
              </a:xfrm>
              <a:prstGeom prst="rect">
                <a:avLst/>
              </a:prstGeom>
              <a:blipFill>
                <a:blip r:embed="rId16"/>
                <a:stretch>
                  <a:fillRect r="-1563"/>
                </a:stretch>
              </a:blipFill>
              <a:ln w="15875">
                <a:solidFill>
                  <a:schemeClr val="tx1"/>
                </a:solidFill>
              </a:ln>
            </p:spPr>
            <p:txBody>
              <a:bodyPr/>
              <a:lstStyle/>
              <a:p>
                <a:r>
                  <a:rPr lang="en-US">
                    <a:noFill/>
                  </a:rPr>
                  <a:t> </a:t>
                </a:r>
              </a:p>
            </p:txBody>
          </p:sp>
        </mc:Fallback>
      </mc:AlternateContent>
      <p:sp>
        <p:nvSpPr>
          <p:cNvPr id="47" name="Flowchart: Connector 46">
            <a:extLst>
              <a:ext uri="{FF2B5EF4-FFF2-40B4-BE49-F238E27FC236}">
                <a16:creationId xmlns:a16="http://schemas.microsoft.com/office/drawing/2014/main" id="{23B59EA9-C689-4F8C-FC94-093531049411}"/>
              </a:ext>
            </a:extLst>
          </p:cNvPr>
          <p:cNvSpPr/>
          <p:nvPr/>
        </p:nvSpPr>
        <p:spPr>
          <a:xfrm>
            <a:off x="5262295" y="3213139"/>
            <a:ext cx="671819" cy="644531"/>
          </a:xfrm>
          <a:prstGeom prst="flowChartConnector">
            <a:avLst/>
          </a:prstGeom>
          <a:gradFill flip="none" rotWithShape="1">
            <a:gsLst>
              <a:gs pos="0">
                <a:schemeClr val="accent1">
                  <a:lumMod val="100000"/>
                </a:schemeClr>
              </a:gs>
              <a:gs pos="100000">
                <a:schemeClr val="accent1">
                  <a:tint val="44500"/>
                  <a:satMod val="160000"/>
                </a:schemeClr>
              </a:gs>
              <a:gs pos="43000">
                <a:schemeClr val="accent1">
                  <a:tint val="44500"/>
                  <a:satMod val="160000"/>
                </a:schemeClr>
              </a:gs>
            </a:gsLst>
            <a:path path="circle">
              <a:fillToRect l="50000" t="50000" r="50000" b="50000"/>
            </a:path>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A91A70-53AB-DE9B-EC3A-AF96AD150CC1}"/>
                  </a:ext>
                </a:extLst>
              </p:cNvPr>
              <p:cNvSpPr txBox="1"/>
              <p:nvPr/>
            </p:nvSpPr>
            <p:spPr>
              <a:xfrm>
                <a:off x="-63592" y="5156756"/>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 name="TextBox 2">
                <a:extLst>
                  <a:ext uri="{FF2B5EF4-FFF2-40B4-BE49-F238E27FC236}">
                    <a16:creationId xmlns:a16="http://schemas.microsoft.com/office/drawing/2014/main" id="{92A91A70-53AB-DE9B-EC3A-AF96AD150CC1}"/>
                  </a:ext>
                </a:extLst>
              </p:cNvPr>
              <p:cNvSpPr txBox="1">
                <a:spLocks noRot="1" noChangeAspect="1" noMove="1" noResize="1" noEditPoints="1" noAdjustHandles="1" noChangeArrowheads="1" noChangeShapeType="1" noTextEdit="1"/>
              </p:cNvSpPr>
              <p:nvPr/>
            </p:nvSpPr>
            <p:spPr>
              <a:xfrm>
                <a:off x="-63592" y="5156756"/>
                <a:ext cx="1623568" cy="369332"/>
              </a:xfrm>
              <a:prstGeom prst="rect">
                <a:avLst/>
              </a:prstGeom>
              <a:blipFill>
                <a:blip r:embed="rId17"/>
                <a:stretch>
                  <a:fillRect l="-3383" t="-9836" b="-24590"/>
                </a:stretch>
              </a:blipFill>
            </p:spPr>
            <p:txBody>
              <a:bodyPr/>
              <a:lstStyle/>
              <a:p>
                <a:r>
                  <a:rPr lang="en-US">
                    <a:noFill/>
                  </a:rPr>
                  <a:t> </a:t>
                </a:r>
              </a:p>
            </p:txBody>
          </p:sp>
        </mc:Fallback>
      </mc:AlternateContent>
      <p:pic>
        <p:nvPicPr>
          <p:cNvPr id="24" name="Picture 2" descr="Guide to cat behavior counseling | HumanePro by The Humane Society of the  United States">
            <a:extLst>
              <a:ext uri="{FF2B5EF4-FFF2-40B4-BE49-F238E27FC236}">
                <a16:creationId xmlns:a16="http://schemas.microsoft.com/office/drawing/2014/main" id="{43908BD2-8249-C5FD-073D-D7320D2727B8}"/>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10107211" y="275018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5" name="Picture 2" descr="Guide to cat behavior counseling | HumanePro by The Humane Society of the  United States">
            <a:extLst>
              <a:ext uri="{FF2B5EF4-FFF2-40B4-BE49-F238E27FC236}">
                <a16:creationId xmlns:a16="http://schemas.microsoft.com/office/drawing/2014/main" id="{1E888C30-C952-B924-C753-076CA0176F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42987" y="2625272"/>
            <a:ext cx="1072445" cy="162206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40D90D7C-72E5-D9E1-2A46-547506610D38}"/>
              </a:ext>
            </a:extLst>
          </p:cNvPr>
          <p:cNvCxnSpPr>
            <a:cxnSpLocks/>
          </p:cNvCxnSpPr>
          <p:nvPr/>
        </p:nvCxnSpPr>
        <p:spPr>
          <a:xfrm flipV="1">
            <a:off x="10420724" y="2107262"/>
            <a:ext cx="0" cy="7434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BD8A0F68-B5A7-D981-1E09-FFC748DC4D7E}"/>
              </a:ext>
            </a:extLst>
          </p:cNvPr>
          <p:cNvCxnSpPr/>
          <p:nvPr/>
        </p:nvCxnSpPr>
        <p:spPr>
          <a:xfrm flipV="1">
            <a:off x="11670404" y="2040137"/>
            <a:ext cx="0" cy="6429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96948948-9D1E-1DA3-9B77-C0CCC2F80E71}"/>
              </a:ext>
            </a:extLst>
          </p:cNvPr>
          <p:cNvSpPr txBox="1"/>
          <p:nvPr/>
        </p:nvSpPr>
        <p:spPr>
          <a:xfrm>
            <a:off x="9593603" y="1609406"/>
            <a:ext cx="1577316" cy="369332"/>
          </a:xfrm>
          <a:prstGeom prst="rect">
            <a:avLst/>
          </a:prstGeom>
          <a:noFill/>
        </p:spPr>
        <p:txBody>
          <a:bodyPr wrap="square" rtlCol="0">
            <a:spAutoFit/>
          </a:bodyPr>
          <a:lstStyle/>
          <a:p>
            <a:r>
              <a:rPr lang="en-US" dirty="0"/>
              <a:t>Reconstructed</a:t>
            </a:r>
          </a:p>
        </p:txBody>
      </p:sp>
      <p:sp>
        <p:nvSpPr>
          <p:cNvPr id="31" name="TextBox 30">
            <a:extLst>
              <a:ext uri="{FF2B5EF4-FFF2-40B4-BE49-F238E27FC236}">
                <a16:creationId xmlns:a16="http://schemas.microsoft.com/office/drawing/2014/main" id="{ACCC275C-95A7-6080-34A1-9E28D592A4DC}"/>
              </a:ext>
            </a:extLst>
          </p:cNvPr>
          <p:cNvSpPr txBox="1"/>
          <p:nvPr/>
        </p:nvSpPr>
        <p:spPr>
          <a:xfrm>
            <a:off x="11238799" y="1595752"/>
            <a:ext cx="1005839" cy="369332"/>
          </a:xfrm>
          <a:prstGeom prst="rect">
            <a:avLst/>
          </a:prstGeom>
          <a:noFill/>
        </p:spPr>
        <p:txBody>
          <a:bodyPr wrap="square" rtlCol="0">
            <a:spAutoFit/>
          </a:bodyPr>
          <a:lstStyle/>
          <a:p>
            <a:r>
              <a:rPr lang="en-US" dirty="0"/>
              <a:t>Input</a:t>
            </a:r>
          </a:p>
        </p:txBody>
      </p:sp>
      <p:sp>
        <p:nvSpPr>
          <p:cNvPr id="33" name="Right Brace 32">
            <a:extLst>
              <a:ext uri="{FF2B5EF4-FFF2-40B4-BE49-F238E27FC236}">
                <a16:creationId xmlns:a16="http://schemas.microsoft.com/office/drawing/2014/main" id="{347200A5-06F3-31E5-CC27-951E84EDA1CC}"/>
              </a:ext>
            </a:extLst>
          </p:cNvPr>
          <p:cNvSpPr/>
          <p:nvPr/>
        </p:nvSpPr>
        <p:spPr>
          <a:xfrm rot="5400000">
            <a:off x="10913619" y="3712921"/>
            <a:ext cx="313144" cy="192596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34C80F38-E03A-15D5-FE68-1C7080F7C22A}"/>
              </a:ext>
            </a:extLst>
          </p:cNvPr>
          <p:cNvSpPr txBox="1"/>
          <p:nvPr/>
        </p:nvSpPr>
        <p:spPr>
          <a:xfrm>
            <a:off x="10053792" y="4873787"/>
            <a:ext cx="2122889" cy="646331"/>
          </a:xfrm>
          <a:prstGeom prst="rect">
            <a:avLst/>
          </a:prstGeom>
          <a:noFill/>
        </p:spPr>
        <p:txBody>
          <a:bodyPr wrap="square" rtlCol="0">
            <a:spAutoFit/>
          </a:bodyPr>
          <a:lstStyle/>
          <a:p>
            <a:pPr algn="ctr"/>
            <a:r>
              <a:rPr lang="en-US" dirty="0"/>
              <a:t>Reconstruction error MSE loss</a:t>
            </a:r>
          </a:p>
        </p:txBody>
      </p:sp>
      <p:cxnSp>
        <p:nvCxnSpPr>
          <p:cNvPr id="41" name="Straight Arrow Connector 40">
            <a:extLst>
              <a:ext uri="{FF2B5EF4-FFF2-40B4-BE49-F238E27FC236}">
                <a16:creationId xmlns:a16="http://schemas.microsoft.com/office/drawing/2014/main" id="{76F58243-C3C2-5566-EC01-B255C9ACC221}"/>
              </a:ext>
            </a:extLst>
          </p:cNvPr>
          <p:cNvCxnSpPr>
            <a:cxnSpLocks/>
          </p:cNvCxnSpPr>
          <p:nvPr/>
        </p:nvCxnSpPr>
        <p:spPr>
          <a:xfrm flipV="1">
            <a:off x="5795684" y="2361599"/>
            <a:ext cx="329086" cy="7310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651A4D5-6ADD-2885-099C-7E1BC396442A}"/>
                  </a:ext>
                </a:extLst>
              </p:cNvPr>
              <p:cNvSpPr txBox="1"/>
              <p:nvPr/>
            </p:nvSpPr>
            <p:spPr>
              <a:xfrm>
                <a:off x="4748643" y="1019640"/>
                <a:ext cx="5019730" cy="1225079"/>
              </a:xfrm>
              <a:prstGeom prst="rect">
                <a:avLst/>
              </a:prstGeom>
              <a:noFill/>
            </p:spPr>
            <p:txBody>
              <a:bodyPr wrap="square" rtlCol="0">
                <a:spAutoFit/>
              </a:bodyPr>
              <a:lstStyle/>
              <a:p>
                <a:r>
                  <a:rPr lang="en-US" dirty="0"/>
                  <a:t>Sample from gaussian distribution based on input.  using reparameterization trick for optimization of encoder</a:t>
                </a:r>
              </a:p>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43" name="TextBox 42">
                <a:extLst>
                  <a:ext uri="{FF2B5EF4-FFF2-40B4-BE49-F238E27FC236}">
                    <a16:creationId xmlns:a16="http://schemas.microsoft.com/office/drawing/2014/main" id="{1651A4D5-6ADD-2885-099C-7E1BC396442A}"/>
                  </a:ext>
                </a:extLst>
              </p:cNvPr>
              <p:cNvSpPr txBox="1">
                <a:spLocks noRot="1" noChangeAspect="1" noMove="1" noResize="1" noEditPoints="1" noAdjustHandles="1" noChangeArrowheads="1" noChangeShapeType="1" noTextEdit="1"/>
              </p:cNvSpPr>
              <p:nvPr/>
            </p:nvSpPr>
            <p:spPr>
              <a:xfrm>
                <a:off x="4748643" y="1019640"/>
                <a:ext cx="5019730" cy="1225079"/>
              </a:xfrm>
              <a:prstGeom prst="rect">
                <a:avLst/>
              </a:prstGeom>
              <a:blipFill>
                <a:blip r:embed="rId20"/>
                <a:stretch>
                  <a:fillRect l="-1094" t="-2488" b="-2488"/>
                </a:stretch>
              </a:blipFill>
            </p:spPr>
            <p:txBody>
              <a:bodyPr/>
              <a:lstStyle/>
              <a:p>
                <a:r>
                  <a:rPr lang="en-US">
                    <a:noFill/>
                  </a:rPr>
                  <a:t> </a:t>
                </a:r>
              </a:p>
            </p:txBody>
          </p:sp>
        </mc:Fallback>
      </mc:AlternateContent>
      <p:sp>
        <p:nvSpPr>
          <p:cNvPr id="50" name="Flowchart: Connector 49">
            <a:extLst>
              <a:ext uri="{FF2B5EF4-FFF2-40B4-BE49-F238E27FC236}">
                <a16:creationId xmlns:a16="http://schemas.microsoft.com/office/drawing/2014/main" id="{C61D07F2-4076-0EB0-C27D-70B529D7BCC3}"/>
              </a:ext>
            </a:extLst>
          </p:cNvPr>
          <p:cNvSpPr/>
          <p:nvPr/>
        </p:nvSpPr>
        <p:spPr>
          <a:xfrm>
            <a:off x="5564706" y="3243620"/>
            <a:ext cx="139330" cy="1524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2DC9C18-FF58-E832-2305-5A968500694A}"/>
              </a:ext>
            </a:extLst>
          </p:cNvPr>
          <p:cNvSpPr txBox="1"/>
          <p:nvPr/>
        </p:nvSpPr>
        <p:spPr>
          <a:xfrm>
            <a:off x="1395567" y="5770668"/>
            <a:ext cx="3057024" cy="830997"/>
          </a:xfrm>
          <a:prstGeom prst="rect">
            <a:avLst/>
          </a:prstGeom>
          <a:noFill/>
        </p:spPr>
        <p:txBody>
          <a:bodyPr wrap="square" rtlCol="0">
            <a:spAutoFit/>
          </a:bodyPr>
          <a:lstStyle/>
          <a:p>
            <a:r>
              <a:rPr lang="en-US" sz="1600" dirty="0"/>
              <a:t>This slide emphasize the practical aspect of Reconstruction loss in VAE</a:t>
            </a:r>
          </a:p>
        </p:txBody>
      </p:sp>
    </p:spTree>
    <p:extLst>
      <p:ext uri="{BB962C8B-B14F-4D97-AF65-F5344CB8AC3E}">
        <p14:creationId xmlns:p14="http://schemas.microsoft.com/office/powerpoint/2010/main" val="343401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par>
                          <p:cTn id="26" fill="hold">
                            <p:stCondLst>
                              <p:cond delay="500"/>
                            </p:stCondLst>
                            <p:childTnLst>
                              <p:par>
                                <p:cTn id="27" presetID="36" presetClass="path" presetSubtype="0" accel="50000" decel="50000" fill="hold" grpId="1" nodeType="afterEffect">
                                  <p:stCondLst>
                                    <p:cond delay="0"/>
                                  </p:stCondLst>
                                  <p:childTnLst>
                                    <p:animMotion origin="layout" path="M 6.25E-7 2.22222E-6 L 6.25E-7 0.00324 C 6.25E-7 0.00463 0.04674 0.00671 0.0849 0.00671 L 0.16979 0.00671 " pathEditMode="relative" rAng="0" ptsTypes="AAAA">
                                      <p:cBhvr>
                                        <p:cTn id="28" dur="2000" fill="hold"/>
                                        <p:tgtEl>
                                          <p:spTgt spid="50"/>
                                        </p:tgtEl>
                                        <p:attrNameLst>
                                          <p:attrName>ppt_x</p:attrName>
                                          <p:attrName>ppt_y</p:attrName>
                                        </p:attrNameLst>
                                      </p:cBhvr>
                                      <p:rCtr x="8490" y="324"/>
                                    </p:animMotion>
                                  </p:childTnLst>
                                </p:cTn>
                              </p:par>
                            </p:childTnLst>
                          </p:cTn>
                        </p:par>
                        <p:par>
                          <p:cTn id="29" fill="hold">
                            <p:stCondLst>
                              <p:cond delay="2500"/>
                            </p:stCondLst>
                            <p:childTnLst>
                              <p:par>
                                <p:cTn id="30" presetID="10" presetClass="exit" presetSubtype="0" fill="hold" grpId="2" nodeType="afterEffect">
                                  <p:stCondLst>
                                    <p:cond delay="0"/>
                                  </p:stCondLst>
                                  <p:childTnLst>
                                    <p:animEffect transition="out" filter="fade">
                                      <p:cBhvr>
                                        <p:cTn id="31" dur="500"/>
                                        <p:tgtEl>
                                          <p:spTgt spid="50"/>
                                        </p:tgtEl>
                                      </p:cBhvr>
                                    </p:animEffect>
                                    <p:set>
                                      <p:cBhvr>
                                        <p:cTn id="32" dur="1" fill="hold">
                                          <p:stCondLst>
                                            <p:cond delay="499"/>
                                          </p:stCondLst>
                                        </p:cTn>
                                        <p:tgtEl>
                                          <p:spTgt spid="5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0" grpId="0"/>
      <p:bldP spid="31" grpId="0"/>
      <p:bldP spid="33" grpId="0" animBg="1"/>
      <p:bldP spid="36" grpId="0"/>
      <p:bldP spid="43" grpId="0"/>
      <p:bldP spid="50" grpId="0" animBg="1"/>
      <p:bldP spid="50" grpId="1" animBg="1"/>
      <p:bldP spid="50"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EFFC4-4221-9F6F-5E70-0E0CC6AC1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A27EC-83D4-A513-701A-247BEE8F0ADF}"/>
              </a:ext>
            </a:extLst>
          </p:cNvPr>
          <p:cNvSpPr>
            <a:spLocks noGrp="1"/>
          </p:cNvSpPr>
          <p:nvPr>
            <p:ph type="title"/>
          </p:nvPr>
        </p:nvSpPr>
        <p:spPr>
          <a:xfrm>
            <a:off x="838200" y="365125"/>
            <a:ext cx="10607040" cy="1325563"/>
          </a:xfrm>
        </p:spPr>
        <p:txBody>
          <a:bodyPr/>
          <a:lstStyle/>
          <a:p>
            <a:r>
              <a:rPr lang="en-US" dirty="0">
                <a:solidFill>
                  <a:schemeClr val="accent1"/>
                </a:solidFill>
              </a:rPr>
              <a:t>Variational autoencoder (Reconstruction loss- Probabilistic view)</a:t>
            </a:r>
            <a:endParaRPr lang="en-US" dirty="0"/>
          </a:p>
        </p:txBody>
      </p:sp>
      <p:sp>
        <p:nvSpPr>
          <p:cNvPr id="4" name="Slide Number Placeholder 3">
            <a:extLst>
              <a:ext uri="{FF2B5EF4-FFF2-40B4-BE49-F238E27FC236}">
                <a16:creationId xmlns:a16="http://schemas.microsoft.com/office/drawing/2014/main" id="{683B8EEB-C2DB-8DC4-98DC-57070CE7FD70}"/>
              </a:ext>
            </a:extLst>
          </p:cNvPr>
          <p:cNvSpPr>
            <a:spLocks noGrp="1"/>
          </p:cNvSpPr>
          <p:nvPr>
            <p:ph type="sldNum" sz="quarter" idx="12"/>
          </p:nvPr>
        </p:nvSpPr>
        <p:spPr/>
        <p:txBody>
          <a:bodyPr/>
          <a:lstStyle/>
          <a:p>
            <a:fld id="{3DAEAE60-75C4-48E9-91BF-D40A5DA4F038}" type="slidenum">
              <a:rPr lang="en-US" smtClean="0"/>
              <a:pPr/>
              <a:t>22</a:t>
            </a:fld>
            <a:endParaRPr lang="en-US" dirty="0"/>
          </a:p>
        </p:txBody>
      </p:sp>
      <p:pic>
        <p:nvPicPr>
          <p:cNvPr id="7" name="Picture 6">
            <a:extLst>
              <a:ext uri="{FF2B5EF4-FFF2-40B4-BE49-F238E27FC236}">
                <a16:creationId xmlns:a16="http://schemas.microsoft.com/office/drawing/2014/main" id="{05383A59-BCA1-793A-F243-ED806BC2BA3C}"/>
              </a:ext>
            </a:extLst>
          </p:cNvPr>
          <p:cNvPicPr>
            <a:picLocks noChangeAspect="1"/>
          </p:cNvPicPr>
          <p:nvPr/>
        </p:nvPicPr>
        <p:blipFill rotWithShape="1">
          <a:blip r:embed="rId3"/>
          <a:srcRect l="4003" r="5157" b="14086"/>
          <a:stretch/>
        </p:blipFill>
        <p:spPr>
          <a:xfrm>
            <a:off x="1341120" y="3067217"/>
            <a:ext cx="3947160" cy="658783"/>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DD2A42-9A2D-4358-C90C-1C95EE1A6140}"/>
                  </a:ext>
                </a:extLst>
              </p:cNvPr>
              <p:cNvSpPr txBox="1"/>
              <p:nvPr/>
            </p:nvSpPr>
            <p:spPr>
              <a:xfrm>
                <a:off x="5479533" y="3104222"/>
                <a:ext cx="51189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23" name="TextBox 22">
                <a:extLst>
                  <a:ext uri="{FF2B5EF4-FFF2-40B4-BE49-F238E27FC236}">
                    <a16:creationId xmlns:a16="http://schemas.microsoft.com/office/drawing/2014/main" id="{98DD2A42-9A2D-4358-C90C-1C95EE1A6140}"/>
                  </a:ext>
                </a:extLst>
              </p:cNvPr>
              <p:cNvSpPr txBox="1">
                <a:spLocks noRot="1" noChangeAspect="1" noMove="1" noResize="1" noEditPoints="1" noAdjustHandles="1" noChangeArrowheads="1" noChangeShapeType="1" noTextEdit="1"/>
              </p:cNvSpPr>
              <p:nvPr/>
            </p:nvSpPr>
            <p:spPr>
              <a:xfrm>
                <a:off x="5479533" y="3104222"/>
                <a:ext cx="511890" cy="584775"/>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E49C40C-3825-C241-22C1-C231C46FD9FF}"/>
              </a:ext>
            </a:extLst>
          </p:cNvPr>
          <p:cNvSpPr txBox="1"/>
          <p:nvPr/>
        </p:nvSpPr>
        <p:spPr>
          <a:xfrm>
            <a:off x="6200579" y="3165775"/>
            <a:ext cx="3703320" cy="461665"/>
          </a:xfrm>
          <a:prstGeom prst="rect">
            <a:avLst/>
          </a:prstGeom>
          <a:noFill/>
        </p:spPr>
        <p:txBody>
          <a:bodyPr wrap="square" rtlCol="0">
            <a:spAutoFit/>
          </a:bodyPr>
          <a:lstStyle/>
          <a:p>
            <a:r>
              <a:rPr lang="en-US" sz="2400" dirty="0"/>
              <a:t>Mean Squared Error (MSE)</a:t>
            </a:r>
          </a:p>
        </p:txBody>
      </p:sp>
      <p:cxnSp>
        <p:nvCxnSpPr>
          <p:cNvPr id="6" name="Straight Arrow Connector 5">
            <a:extLst>
              <a:ext uri="{FF2B5EF4-FFF2-40B4-BE49-F238E27FC236}">
                <a16:creationId xmlns:a16="http://schemas.microsoft.com/office/drawing/2014/main" id="{220A9C9B-866B-BF85-08F0-A8D4DD440EAF}"/>
              </a:ext>
            </a:extLst>
          </p:cNvPr>
          <p:cNvCxnSpPr>
            <a:stCxn id="23" idx="2"/>
          </p:cNvCxnSpPr>
          <p:nvPr/>
        </p:nvCxnSpPr>
        <p:spPr>
          <a:xfrm>
            <a:off x="5735478" y="3688997"/>
            <a:ext cx="0" cy="5401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5952DDA9-C758-BE19-55D7-8673F64A16B3}"/>
              </a:ext>
            </a:extLst>
          </p:cNvPr>
          <p:cNvSpPr txBox="1"/>
          <p:nvPr/>
        </p:nvSpPr>
        <p:spPr>
          <a:xfrm>
            <a:off x="4564618" y="4310775"/>
            <a:ext cx="2341719" cy="646331"/>
          </a:xfrm>
          <a:prstGeom prst="rect">
            <a:avLst/>
          </a:prstGeom>
          <a:noFill/>
        </p:spPr>
        <p:txBody>
          <a:bodyPr wrap="square" rtlCol="0">
            <a:spAutoFit/>
          </a:bodyPr>
          <a:lstStyle/>
          <a:p>
            <a:pPr algn="ctr"/>
            <a:r>
              <a:rPr lang="en-US" dirty="0"/>
              <a:t>Holds under certain condition</a:t>
            </a:r>
          </a:p>
        </p:txBody>
      </p:sp>
    </p:spTree>
    <p:extLst>
      <p:ext uri="{BB962C8B-B14F-4D97-AF65-F5344CB8AC3E}">
        <p14:creationId xmlns:p14="http://schemas.microsoft.com/office/powerpoint/2010/main" val="25884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726A8-B115-BBDA-C9D1-4069A91B8E5C}"/>
              </a:ext>
            </a:extLst>
          </p:cNvPr>
          <p:cNvSpPr>
            <a:spLocks noGrp="1"/>
          </p:cNvSpPr>
          <p:nvPr>
            <p:ph type="title"/>
          </p:nvPr>
        </p:nvSpPr>
        <p:spPr>
          <a:xfrm>
            <a:off x="838200" y="365125"/>
            <a:ext cx="10607040" cy="1325563"/>
          </a:xfrm>
        </p:spPr>
        <p:txBody>
          <a:bodyPr/>
          <a:lstStyle/>
          <a:p>
            <a:r>
              <a:rPr lang="en-US" dirty="0">
                <a:solidFill>
                  <a:schemeClr val="accent1"/>
                </a:solidFill>
              </a:rPr>
              <a:t>Variational autoencoder (Reconstruction loss- Probabilistic view)</a:t>
            </a:r>
            <a:endParaRPr lang="en-US" dirty="0"/>
          </a:p>
        </p:txBody>
      </p:sp>
      <p:sp>
        <p:nvSpPr>
          <p:cNvPr id="4" name="Slide Number Placeholder 3">
            <a:extLst>
              <a:ext uri="{FF2B5EF4-FFF2-40B4-BE49-F238E27FC236}">
                <a16:creationId xmlns:a16="http://schemas.microsoft.com/office/drawing/2014/main" id="{AF43300D-1311-F497-C439-A7178B4542AD}"/>
              </a:ext>
            </a:extLst>
          </p:cNvPr>
          <p:cNvSpPr>
            <a:spLocks noGrp="1"/>
          </p:cNvSpPr>
          <p:nvPr>
            <p:ph type="sldNum" sz="quarter" idx="12"/>
          </p:nvPr>
        </p:nvSpPr>
        <p:spPr/>
        <p:txBody>
          <a:bodyPr/>
          <a:lstStyle/>
          <a:p>
            <a:fld id="{3DAEAE60-75C4-48E9-91BF-D40A5DA4F038}" type="slidenum">
              <a:rPr lang="en-US" smtClean="0"/>
              <a:pPr/>
              <a:t>23</a:t>
            </a:fld>
            <a:endParaRPr lang="en-US" dirty="0"/>
          </a:p>
        </p:txBody>
      </p:sp>
      <p:pic>
        <p:nvPicPr>
          <p:cNvPr id="7" name="Picture 6">
            <a:extLst>
              <a:ext uri="{FF2B5EF4-FFF2-40B4-BE49-F238E27FC236}">
                <a16:creationId xmlns:a16="http://schemas.microsoft.com/office/drawing/2014/main" id="{DBBA49BD-B654-83AE-1779-433A3DC15D8F}"/>
              </a:ext>
            </a:extLst>
          </p:cNvPr>
          <p:cNvPicPr>
            <a:picLocks noChangeAspect="1"/>
          </p:cNvPicPr>
          <p:nvPr/>
        </p:nvPicPr>
        <p:blipFill rotWithShape="1">
          <a:blip r:embed="rId3"/>
          <a:srcRect l="4003" r="5157" b="14086"/>
          <a:stretch/>
        </p:blipFill>
        <p:spPr>
          <a:xfrm>
            <a:off x="198120" y="3387436"/>
            <a:ext cx="3947160" cy="658783"/>
          </a:xfrm>
          <a:prstGeom prst="rect">
            <a:avLst/>
          </a:prstGeom>
        </p:spPr>
      </p:pic>
      <p:sp>
        <p:nvSpPr>
          <p:cNvPr id="15" name="Left Brace 14">
            <a:extLst>
              <a:ext uri="{FF2B5EF4-FFF2-40B4-BE49-F238E27FC236}">
                <a16:creationId xmlns:a16="http://schemas.microsoft.com/office/drawing/2014/main" id="{B28C844F-B1A9-E509-F942-185778911350}"/>
              </a:ext>
            </a:extLst>
          </p:cNvPr>
          <p:cNvSpPr/>
          <p:nvPr/>
        </p:nvSpPr>
        <p:spPr>
          <a:xfrm rot="5400000">
            <a:off x="3058048" y="2692111"/>
            <a:ext cx="186754" cy="139065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380E9571-268E-AC62-363D-5C2E94A66B09}"/>
              </a:ext>
            </a:extLst>
          </p:cNvPr>
          <p:cNvSpPr txBox="1"/>
          <p:nvPr/>
        </p:nvSpPr>
        <p:spPr>
          <a:xfrm>
            <a:off x="1306829" y="2254483"/>
            <a:ext cx="3531871" cy="923330"/>
          </a:xfrm>
          <a:prstGeom prst="rect">
            <a:avLst/>
          </a:prstGeom>
          <a:noFill/>
        </p:spPr>
        <p:txBody>
          <a:bodyPr wrap="square" rtlCol="0">
            <a:spAutoFit/>
          </a:bodyPr>
          <a:lstStyle/>
          <a:p>
            <a:r>
              <a:rPr lang="en-US" dirty="0"/>
              <a:t>In probabilistic settings, considers the output of the decoder as gaussian distribution.</a:t>
            </a:r>
          </a:p>
        </p:txBody>
      </p:sp>
      <p:sp>
        <p:nvSpPr>
          <p:cNvPr id="19" name="Left Brace 18">
            <a:extLst>
              <a:ext uri="{FF2B5EF4-FFF2-40B4-BE49-F238E27FC236}">
                <a16:creationId xmlns:a16="http://schemas.microsoft.com/office/drawing/2014/main" id="{3EB7BC8D-F9DB-1A47-AF48-2618CBE67534}"/>
              </a:ext>
            </a:extLst>
          </p:cNvPr>
          <p:cNvSpPr/>
          <p:nvPr/>
        </p:nvSpPr>
        <p:spPr>
          <a:xfrm rot="16200000">
            <a:off x="2908182" y="3165269"/>
            <a:ext cx="233909" cy="209359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F2446976-3B67-D9C4-0F54-B46ECD009C39}"/>
              </a:ext>
            </a:extLst>
          </p:cNvPr>
          <p:cNvSpPr txBox="1"/>
          <p:nvPr/>
        </p:nvSpPr>
        <p:spPr>
          <a:xfrm>
            <a:off x="1583805" y="4476046"/>
            <a:ext cx="2856394" cy="923330"/>
          </a:xfrm>
          <a:prstGeom prst="rect">
            <a:avLst/>
          </a:prstGeom>
          <a:noFill/>
        </p:spPr>
        <p:txBody>
          <a:bodyPr wrap="square" rtlCol="0">
            <a:spAutoFit/>
          </a:bodyPr>
          <a:lstStyle/>
          <a:p>
            <a:r>
              <a:rPr lang="en-US" dirty="0"/>
              <a:t>Negative log of gaussian distribution is equivalent to squared error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BEA2FD-E643-8544-99DA-15330D414BCC}"/>
                  </a:ext>
                </a:extLst>
              </p:cNvPr>
              <p:cNvSpPr txBox="1"/>
              <p:nvPr/>
            </p:nvSpPr>
            <p:spPr>
              <a:xfrm>
                <a:off x="4199373" y="3424439"/>
                <a:ext cx="51189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23" name="TextBox 22">
                <a:extLst>
                  <a:ext uri="{FF2B5EF4-FFF2-40B4-BE49-F238E27FC236}">
                    <a16:creationId xmlns:a16="http://schemas.microsoft.com/office/drawing/2014/main" id="{0CBEA2FD-E643-8544-99DA-15330D414BCC}"/>
                  </a:ext>
                </a:extLst>
              </p:cNvPr>
              <p:cNvSpPr txBox="1">
                <a:spLocks noRot="1" noChangeAspect="1" noMove="1" noResize="1" noEditPoints="1" noAdjustHandles="1" noChangeArrowheads="1" noChangeShapeType="1" noTextEdit="1"/>
              </p:cNvSpPr>
              <p:nvPr/>
            </p:nvSpPr>
            <p:spPr>
              <a:xfrm>
                <a:off x="4199373" y="3424439"/>
                <a:ext cx="511890" cy="584775"/>
              </a:xfrm>
              <a:prstGeom prst="rect">
                <a:avLst/>
              </a:prstGeom>
              <a:blipFill>
                <a:blip r:embed="rId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9FF16F5-A849-FB13-CB83-812085B3E97D}"/>
              </a:ext>
            </a:extLst>
          </p:cNvPr>
          <p:cNvCxnSpPr>
            <a:cxnSpLocks/>
          </p:cNvCxnSpPr>
          <p:nvPr/>
        </p:nvCxnSpPr>
        <p:spPr>
          <a:xfrm>
            <a:off x="4540942" y="4028632"/>
            <a:ext cx="371102" cy="8657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C3E5FBD0-AEBE-1084-C450-240E198B961B}"/>
              </a:ext>
            </a:extLst>
          </p:cNvPr>
          <p:cNvSpPr txBox="1"/>
          <p:nvPr/>
        </p:nvSpPr>
        <p:spPr>
          <a:xfrm>
            <a:off x="4455318" y="4942878"/>
            <a:ext cx="2945134" cy="646331"/>
          </a:xfrm>
          <a:prstGeom prst="rect">
            <a:avLst/>
          </a:prstGeom>
          <a:noFill/>
        </p:spPr>
        <p:txBody>
          <a:bodyPr wrap="square" rtlCol="0">
            <a:spAutoFit/>
          </a:bodyPr>
          <a:lstStyle/>
          <a:p>
            <a:r>
              <a:rPr lang="en-US" dirty="0"/>
              <a:t>Approximating expectation by Monte </a:t>
            </a:r>
            <a:r>
              <a:rPr lang="en-US" dirty="0" err="1"/>
              <a:t>carlo</a:t>
            </a:r>
            <a:r>
              <a:rPr lang="en-US" dirty="0"/>
              <a:t> estimator</a:t>
            </a:r>
          </a:p>
        </p:txBody>
      </p:sp>
      <p:pic>
        <p:nvPicPr>
          <p:cNvPr id="29" name="Picture 28">
            <a:extLst>
              <a:ext uri="{FF2B5EF4-FFF2-40B4-BE49-F238E27FC236}">
                <a16:creationId xmlns:a16="http://schemas.microsoft.com/office/drawing/2014/main" id="{F1B09F7C-BF3B-CF94-683B-042A1389B468}"/>
              </a:ext>
            </a:extLst>
          </p:cNvPr>
          <p:cNvPicPr>
            <a:picLocks noChangeAspect="1"/>
          </p:cNvPicPr>
          <p:nvPr/>
        </p:nvPicPr>
        <p:blipFill rotWithShape="1">
          <a:blip r:embed="rId5"/>
          <a:srcRect l="5198" t="11082" r="3034" b="12904"/>
          <a:stretch/>
        </p:blipFill>
        <p:spPr>
          <a:xfrm>
            <a:off x="4838700" y="3256297"/>
            <a:ext cx="4836631" cy="905297"/>
          </a:xfrm>
          <a:prstGeom prst="rect">
            <a:avLst/>
          </a:prstGeom>
        </p:spPr>
      </p:pic>
      <p:pic>
        <p:nvPicPr>
          <p:cNvPr id="31" name="Picture 30">
            <a:extLst>
              <a:ext uri="{FF2B5EF4-FFF2-40B4-BE49-F238E27FC236}">
                <a16:creationId xmlns:a16="http://schemas.microsoft.com/office/drawing/2014/main" id="{2BB03152-5865-7B9E-81F5-082351259965}"/>
              </a:ext>
            </a:extLst>
          </p:cNvPr>
          <p:cNvPicPr>
            <a:picLocks noChangeAspect="1"/>
          </p:cNvPicPr>
          <p:nvPr/>
        </p:nvPicPr>
        <p:blipFill>
          <a:blip r:embed="rId6"/>
          <a:stretch>
            <a:fillRect/>
          </a:stretch>
        </p:blipFill>
        <p:spPr>
          <a:xfrm>
            <a:off x="7013175" y="1918357"/>
            <a:ext cx="4819526" cy="672252"/>
          </a:xfrm>
          <a:prstGeom prst="rect">
            <a:avLst/>
          </a:prstGeom>
        </p:spPr>
      </p:pic>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E82107B-27E2-6E29-C882-972D58E25443}"/>
                  </a:ext>
                </a:extLst>
              </p:cNvPr>
              <p:cNvGraphicFramePr>
                <a:graphicFrameLocks noChangeAspect="1"/>
              </p:cNvGraphicFramePr>
              <p:nvPr>
                <p:extLst>
                  <p:ext uri="{D42A27DB-BD31-4B8C-83A1-F6EECF244321}">
                    <p14:modId xmlns:p14="http://schemas.microsoft.com/office/powerpoint/2010/main" val="2157725894"/>
                  </p:ext>
                </p:extLst>
              </p:nvPr>
            </p:nvGraphicFramePr>
            <p:xfrm>
              <a:off x="7906375" y="4046220"/>
              <a:ext cx="4165093" cy="2342864"/>
            </p:xfrm>
            <a:graphic>
              <a:graphicData uri="http://schemas.microsoft.com/office/powerpoint/2016/slidezoom">
                <pslz:sldZm>
                  <pslz:sldZmObj sldId="297" cId="3434014454">
                    <pslz:zmPr id="{DD7B4DE2-E66D-41D1-9980-A4F31039EF52}" returnToParent="0" transitionDur="1000">
                      <p166:blipFill xmlns:p166="http://schemas.microsoft.com/office/powerpoint/2016/6/main">
                        <a:blip r:embed="rId7"/>
                        <a:stretch>
                          <a:fillRect/>
                        </a:stretch>
                      </p166:blipFill>
                      <p166:spPr xmlns:p166="http://schemas.microsoft.com/office/powerpoint/2016/6/main">
                        <a:xfrm>
                          <a:off x="0" y="0"/>
                          <a:ext cx="4165093" cy="2342864"/>
                        </a:xfrm>
                        <a:prstGeom prst="rect">
                          <a:avLst/>
                        </a:prstGeom>
                        <a:ln w="3175">
                          <a:solidFill>
                            <a:prstClr val="ltGray"/>
                          </a:solidFill>
                        </a:ln>
                      </p166:spPr>
                    </pslz:zmPr>
                  </pslz:sldZmObj>
                </pslz:sldZm>
              </a:graphicData>
            </a:graphic>
          </p:graphicFrame>
        </mc:Choice>
        <mc:Fallback xmlns="">
          <p:pic>
            <p:nvPicPr>
              <p:cNvPr id="33" name="Slide Zoom 32">
                <a:hlinkClick r:id="rId8" action="ppaction://hlinksldjump"/>
                <a:extLst>
                  <a:ext uri="{FF2B5EF4-FFF2-40B4-BE49-F238E27FC236}">
                    <a16:creationId xmlns:a16="http://schemas.microsoft.com/office/drawing/2014/main" id="{DE82107B-27E2-6E29-C882-972D58E25443}"/>
                  </a:ext>
                </a:extLst>
              </p:cNvPr>
              <p:cNvPicPr>
                <a:picLocks noGrp="1" noRot="1" noChangeAspect="1" noMove="1" noResize="1" noEditPoints="1" noAdjustHandles="1" noChangeArrowheads="1" noChangeShapeType="1"/>
              </p:cNvPicPr>
              <p:nvPr/>
            </p:nvPicPr>
            <p:blipFill>
              <a:blip r:embed="rId9"/>
              <a:stretch>
                <a:fillRect/>
              </a:stretch>
            </p:blipFill>
            <p:spPr>
              <a:xfrm>
                <a:off x="7906375" y="4046220"/>
                <a:ext cx="4165093" cy="2342864"/>
              </a:xfrm>
              <a:prstGeom prst="rect">
                <a:avLst/>
              </a:prstGeom>
              <a:ln w="3175">
                <a:solidFill>
                  <a:prstClr val="ltGray"/>
                </a:solidFill>
              </a:ln>
            </p:spPr>
          </p:pic>
        </mc:Fallback>
      </mc:AlternateContent>
    </p:spTree>
    <p:extLst>
      <p:ext uri="{BB962C8B-B14F-4D97-AF65-F5344CB8AC3E}">
        <p14:creationId xmlns:p14="http://schemas.microsoft.com/office/powerpoint/2010/main" val="135878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animBg="1"/>
      <p:bldP spid="20" grpId="0"/>
      <p:bldP spid="23"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57EE-4064-1756-D15C-0C70A1B74EFC}"/>
              </a:ext>
            </a:extLst>
          </p:cNvPr>
          <p:cNvSpPr>
            <a:spLocks noGrp="1"/>
          </p:cNvSpPr>
          <p:nvPr>
            <p:ph type="title"/>
          </p:nvPr>
        </p:nvSpPr>
        <p:spPr/>
        <p:txBody>
          <a:bodyPr/>
          <a:lstStyle/>
          <a:p>
            <a:r>
              <a:rPr lang="en-US" dirty="0">
                <a:solidFill>
                  <a:schemeClr val="accent1"/>
                </a:solidFill>
              </a:rPr>
              <a:t>Variational autoencoder (loss)</a:t>
            </a:r>
          </a:p>
        </p:txBody>
      </p:sp>
      <p:sp>
        <p:nvSpPr>
          <p:cNvPr id="3" name="Content Placeholder 2">
            <a:extLst>
              <a:ext uri="{FF2B5EF4-FFF2-40B4-BE49-F238E27FC236}">
                <a16:creationId xmlns:a16="http://schemas.microsoft.com/office/drawing/2014/main" id="{134F5215-57C4-D76F-00BA-BDCAFA994D29}"/>
              </a:ext>
            </a:extLst>
          </p:cNvPr>
          <p:cNvSpPr>
            <a:spLocks noGrp="1"/>
          </p:cNvSpPr>
          <p:nvPr>
            <p:ph idx="1"/>
          </p:nvPr>
        </p:nvSpPr>
        <p:spPr/>
        <p:txBody>
          <a:bodyPr/>
          <a:lstStyle/>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FB3F4EB-118C-C7E7-3D7D-4A7DB6CD35A0}"/>
              </a:ext>
            </a:extLst>
          </p:cNvPr>
          <p:cNvSpPr>
            <a:spLocks noGrp="1"/>
          </p:cNvSpPr>
          <p:nvPr>
            <p:ph type="sldNum" sz="quarter" idx="12"/>
          </p:nvPr>
        </p:nvSpPr>
        <p:spPr/>
        <p:txBody>
          <a:bodyPr/>
          <a:lstStyle/>
          <a:p>
            <a:fld id="{3DAEAE60-75C4-48E9-91BF-D40A5DA4F038}" type="slidenum">
              <a:rPr lang="en-US" smtClean="0"/>
              <a:pPr/>
              <a:t>24</a:t>
            </a:fld>
            <a:endParaRPr lang="en-US" dirty="0"/>
          </a:p>
        </p:txBody>
      </p:sp>
      <p:pic>
        <p:nvPicPr>
          <p:cNvPr id="6" name="Picture 5">
            <a:extLst>
              <a:ext uri="{FF2B5EF4-FFF2-40B4-BE49-F238E27FC236}">
                <a16:creationId xmlns:a16="http://schemas.microsoft.com/office/drawing/2014/main" id="{39D0A3DB-FB93-3FB3-E81D-1559EB41DCCE}"/>
              </a:ext>
            </a:extLst>
          </p:cNvPr>
          <p:cNvPicPr>
            <a:picLocks noChangeAspect="1"/>
          </p:cNvPicPr>
          <p:nvPr/>
        </p:nvPicPr>
        <p:blipFill rotWithShape="1">
          <a:blip r:embed="rId3"/>
          <a:srcRect l="1895" t="12957" r="2036" b="20061"/>
          <a:stretch/>
        </p:blipFill>
        <p:spPr>
          <a:xfrm>
            <a:off x="906780" y="2872740"/>
            <a:ext cx="10363200" cy="1005840"/>
          </a:xfrm>
          <a:prstGeom prst="rect">
            <a:avLst/>
          </a:prstGeom>
        </p:spPr>
      </p:pic>
      <p:sp>
        <p:nvSpPr>
          <p:cNvPr id="7" name="Right Brace 6">
            <a:extLst>
              <a:ext uri="{FF2B5EF4-FFF2-40B4-BE49-F238E27FC236}">
                <a16:creationId xmlns:a16="http://schemas.microsoft.com/office/drawing/2014/main" id="{C7F43E0B-D93E-0C7F-D3FF-EA26C19DBAC7}"/>
              </a:ext>
            </a:extLst>
          </p:cNvPr>
          <p:cNvSpPr/>
          <p:nvPr/>
        </p:nvSpPr>
        <p:spPr>
          <a:xfrm rot="5400000">
            <a:off x="5671158" y="2079914"/>
            <a:ext cx="396240" cy="386720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2814FC2-3BE8-1707-9BA3-7D1E339F5AA5}"/>
              </a:ext>
            </a:extLst>
          </p:cNvPr>
          <p:cNvSpPr txBox="1"/>
          <p:nvPr/>
        </p:nvSpPr>
        <p:spPr>
          <a:xfrm>
            <a:off x="4884420" y="4346574"/>
            <a:ext cx="2727960" cy="369332"/>
          </a:xfrm>
          <a:prstGeom prst="rect">
            <a:avLst/>
          </a:prstGeom>
          <a:noFill/>
        </p:spPr>
        <p:txBody>
          <a:bodyPr wrap="square" rtlCol="0">
            <a:spAutoFit/>
          </a:bodyPr>
          <a:lstStyle/>
          <a:p>
            <a:r>
              <a:rPr lang="en-US" dirty="0"/>
              <a:t>Reconstruction loss</a:t>
            </a:r>
          </a:p>
        </p:txBody>
      </p:sp>
      <p:sp>
        <p:nvSpPr>
          <p:cNvPr id="9" name="Right Brace 8">
            <a:extLst>
              <a:ext uri="{FF2B5EF4-FFF2-40B4-BE49-F238E27FC236}">
                <a16:creationId xmlns:a16="http://schemas.microsoft.com/office/drawing/2014/main" id="{C4F0C20A-71ED-570A-0842-C12153CA8508}"/>
              </a:ext>
            </a:extLst>
          </p:cNvPr>
          <p:cNvSpPr/>
          <p:nvPr/>
        </p:nvSpPr>
        <p:spPr>
          <a:xfrm rot="5400000">
            <a:off x="9380220" y="2604293"/>
            <a:ext cx="396240" cy="2727963"/>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85E0B51-2AA3-8FD0-7296-DAF6CF8019C2}"/>
              </a:ext>
            </a:extLst>
          </p:cNvPr>
          <p:cNvSpPr txBox="1"/>
          <p:nvPr/>
        </p:nvSpPr>
        <p:spPr>
          <a:xfrm>
            <a:off x="8641080" y="4346574"/>
            <a:ext cx="2415542" cy="369332"/>
          </a:xfrm>
          <a:prstGeom prst="rect">
            <a:avLst/>
          </a:prstGeom>
          <a:noFill/>
        </p:spPr>
        <p:txBody>
          <a:bodyPr wrap="square" rtlCol="0">
            <a:spAutoFit/>
          </a:bodyPr>
          <a:lstStyle/>
          <a:p>
            <a:r>
              <a:rPr lang="en-US" dirty="0"/>
              <a:t>Regularization loss</a:t>
            </a:r>
          </a:p>
        </p:txBody>
      </p:sp>
    </p:spTree>
    <p:extLst>
      <p:ext uri="{BB962C8B-B14F-4D97-AF65-F5344CB8AC3E}">
        <p14:creationId xmlns:p14="http://schemas.microsoft.com/office/powerpoint/2010/main" val="178710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B350-96C8-4FA0-9EFE-00A96BCF0440}"/>
              </a:ext>
            </a:extLst>
          </p:cNvPr>
          <p:cNvSpPr>
            <a:spLocks noGrp="1"/>
          </p:cNvSpPr>
          <p:nvPr>
            <p:ph type="title"/>
          </p:nvPr>
        </p:nvSpPr>
        <p:spPr/>
        <p:txBody>
          <a:bodyPr/>
          <a:lstStyle/>
          <a:p>
            <a:r>
              <a:rPr lang="en-US" dirty="0">
                <a:solidFill>
                  <a:schemeClr val="accent1"/>
                </a:solidFill>
              </a:rPr>
              <a:t>Aggregated posterior distribution</a:t>
            </a:r>
          </a:p>
        </p:txBody>
      </p:sp>
      <p:sp>
        <p:nvSpPr>
          <p:cNvPr id="4" name="Slide Number Placeholder 3">
            <a:extLst>
              <a:ext uri="{FF2B5EF4-FFF2-40B4-BE49-F238E27FC236}">
                <a16:creationId xmlns:a16="http://schemas.microsoft.com/office/drawing/2014/main" id="{A7A62461-2BF7-1E31-3092-7C808D65890D}"/>
              </a:ext>
            </a:extLst>
          </p:cNvPr>
          <p:cNvSpPr>
            <a:spLocks noGrp="1"/>
          </p:cNvSpPr>
          <p:nvPr>
            <p:ph type="sldNum" sz="quarter" idx="12"/>
          </p:nvPr>
        </p:nvSpPr>
        <p:spPr/>
        <p:txBody>
          <a:bodyPr/>
          <a:lstStyle/>
          <a:p>
            <a:fld id="{3DAEAE60-75C4-48E9-91BF-D40A5DA4F038}" type="slidenum">
              <a:rPr lang="en-US" smtClean="0"/>
              <a:pPr/>
              <a:t>25</a:t>
            </a:fld>
            <a:endParaRPr lang="en-US" dirty="0"/>
          </a:p>
        </p:txBody>
      </p:sp>
      <p:pic>
        <p:nvPicPr>
          <p:cNvPr id="5" name="Picture 4">
            <a:extLst>
              <a:ext uri="{FF2B5EF4-FFF2-40B4-BE49-F238E27FC236}">
                <a16:creationId xmlns:a16="http://schemas.microsoft.com/office/drawing/2014/main" id="{360340AF-C008-4CDB-02D3-C2A954E4D99D}"/>
              </a:ext>
            </a:extLst>
          </p:cNvPr>
          <p:cNvPicPr>
            <a:picLocks noChangeAspect="1"/>
          </p:cNvPicPr>
          <p:nvPr/>
        </p:nvPicPr>
        <p:blipFill>
          <a:blip r:embed="rId2"/>
          <a:stretch>
            <a:fillRect/>
          </a:stretch>
        </p:blipFill>
        <p:spPr>
          <a:xfrm>
            <a:off x="1780414" y="3264269"/>
            <a:ext cx="7876792" cy="1305140"/>
          </a:xfrm>
          <a:prstGeom prst="rect">
            <a:avLst/>
          </a:prstGeom>
        </p:spPr>
      </p:pic>
      <p:sp>
        <p:nvSpPr>
          <p:cNvPr id="3" name="TextBox 2">
            <a:extLst>
              <a:ext uri="{FF2B5EF4-FFF2-40B4-BE49-F238E27FC236}">
                <a16:creationId xmlns:a16="http://schemas.microsoft.com/office/drawing/2014/main" id="{9B7198EF-500C-98F4-A7B9-D99F781B7F4F}"/>
              </a:ext>
            </a:extLst>
          </p:cNvPr>
          <p:cNvSpPr txBox="1"/>
          <p:nvPr/>
        </p:nvSpPr>
        <p:spPr>
          <a:xfrm>
            <a:off x="1120140" y="1897380"/>
            <a:ext cx="9197340" cy="830997"/>
          </a:xfrm>
          <a:prstGeom prst="rect">
            <a:avLst/>
          </a:prstGeom>
          <a:noFill/>
        </p:spPr>
        <p:txBody>
          <a:bodyPr wrap="square" rtlCol="0">
            <a:spAutoFit/>
          </a:bodyPr>
          <a:lstStyle/>
          <a:p>
            <a:r>
              <a:rPr lang="en-US" sz="2400" dirty="0"/>
              <a:t>The </a:t>
            </a:r>
            <a:r>
              <a:rPr lang="en-US" sz="2400" dirty="0">
                <a:solidFill>
                  <a:schemeClr val="accent1"/>
                </a:solidFill>
              </a:rPr>
              <a:t>learned distribution </a:t>
            </a:r>
            <a:r>
              <a:rPr lang="en-US" sz="2400" dirty="0"/>
              <a:t>of</a:t>
            </a:r>
            <a:r>
              <a:rPr lang="en-US" sz="2400" dirty="0">
                <a:solidFill>
                  <a:schemeClr val="accent1"/>
                </a:solidFill>
              </a:rPr>
              <a:t> </a:t>
            </a:r>
            <a:r>
              <a:rPr lang="en-US" sz="2400" dirty="0"/>
              <a:t>data</a:t>
            </a:r>
            <a:r>
              <a:rPr lang="en-US" sz="2400" dirty="0">
                <a:solidFill>
                  <a:schemeClr val="accent1"/>
                </a:solidFill>
              </a:rPr>
              <a:t> </a:t>
            </a:r>
            <a:r>
              <a:rPr lang="en-US" sz="2400" dirty="0"/>
              <a:t>in the </a:t>
            </a:r>
            <a:r>
              <a:rPr lang="en-US" sz="2400" dirty="0">
                <a:solidFill>
                  <a:schemeClr val="accent1"/>
                </a:solidFill>
              </a:rPr>
              <a:t>latent space </a:t>
            </a:r>
            <a:r>
              <a:rPr lang="en-US" sz="2400" dirty="0"/>
              <a:t>of VAE is the aggregated posterior distribution.</a:t>
            </a:r>
          </a:p>
        </p:txBody>
      </p:sp>
    </p:spTree>
    <p:extLst>
      <p:ext uri="{BB962C8B-B14F-4D97-AF65-F5344CB8AC3E}">
        <p14:creationId xmlns:p14="http://schemas.microsoft.com/office/powerpoint/2010/main" val="314389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322482-1197-F209-9CE2-05CE4728EF24}"/>
              </a:ext>
            </a:extLst>
          </p:cNvPr>
          <p:cNvSpPr>
            <a:spLocks noGrp="1"/>
          </p:cNvSpPr>
          <p:nvPr>
            <p:ph type="sldNum" sz="quarter" idx="12"/>
          </p:nvPr>
        </p:nvSpPr>
        <p:spPr/>
        <p:txBody>
          <a:bodyPr/>
          <a:lstStyle/>
          <a:p>
            <a:fld id="{3DAEAE60-75C4-48E9-91BF-D40A5DA4F038}" type="slidenum">
              <a:rPr lang="en-US" smtClean="0"/>
              <a:pPr/>
              <a:t>26</a:t>
            </a:fld>
            <a:endParaRPr lang="en-US" dirty="0"/>
          </a:p>
        </p:txBody>
      </p:sp>
      <p:sp>
        <p:nvSpPr>
          <p:cNvPr id="5" name="TextBox 4">
            <a:extLst>
              <a:ext uri="{FF2B5EF4-FFF2-40B4-BE49-F238E27FC236}">
                <a16:creationId xmlns:a16="http://schemas.microsoft.com/office/drawing/2014/main" id="{5CC394A0-9A26-BB11-4648-D93F9630E4D8}"/>
              </a:ext>
            </a:extLst>
          </p:cNvPr>
          <p:cNvSpPr txBox="1"/>
          <p:nvPr/>
        </p:nvSpPr>
        <p:spPr>
          <a:xfrm>
            <a:off x="754380" y="2430780"/>
            <a:ext cx="11010900" cy="646331"/>
          </a:xfrm>
          <a:prstGeom prst="rect">
            <a:avLst/>
          </a:prstGeom>
          <a:noFill/>
        </p:spPr>
        <p:txBody>
          <a:bodyPr wrap="square" rtlCol="0">
            <a:spAutoFit/>
          </a:bodyPr>
          <a:lstStyle/>
          <a:p>
            <a:pPr algn="ctr"/>
            <a:r>
              <a:rPr lang="en-US" sz="3600" dirty="0">
                <a:solidFill>
                  <a:schemeClr val="accent1"/>
                </a:solidFill>
              </a:rPr>
              <a:t>VAE based Disentangled representation learning</a:t>
            </a:r>
          </a:p>
        </p:txBody>
      </p:sp>
    </p:spTree>
    <p:extLst>
      <p:ext uri="{BB962C8B-B14F-4D97-AF65-F5344CB8AC3E}">
        <p14:creationId xmlns:p14="http://schemas.microsoft.com/office/powerpoint/2010/main" val="393921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A43D6B-B7C3-7C15-BD21-09B8E5ED4DAC}"/>
              </a:ext>
            </a:extLst>
          </p:cNvPr>
          <p:cNvSpPr>
            <a:spLocks noGrp="1"/>
          </p:cNvSpPr>
          <p:nvPr>
            <p:ph type="title"/>
          </p:nvPr>
        </p:nvSpPr>
        <p:spPr/>
        <p:txBody>
          <a:bodyPr/>
          <a:lstStyle/>
          <a:p>
            <a:r>
              <a:rPr lang="en-US" dirty="0">
                <a:solidFill>
                  <a:schemeClr val="accent1"/>
                </a:solidFill>
              </a:rPr>
              <a:t>Factorized aggregated posterior distribution </a:t>
            </a:r>
          </a:p>
        </p:txBody>
      </p:sp>
      <p:sp>
        <p:nvSpPr>
          <p:cNvPr id="6" name="Content Placeholder 5">
            <a:extLst>
              <a:ext uri="{FF2B5EF4-FFF2-40B4-BE49-F238E27FC236}">
                <a16:creationId xmlns:a16="http://schemas.microsoft.com/office/drawing/2014/main" id="{60AE1A91-6407-5388-C456-E0E2D4BF2185}"/>
              </a:ext>
            </a:extLst>
          </p:cNvPr>
          <p:cNvSpPr>
            <a:spLocks noGrp="1"/>
          </p:cNvSpPr>
          <p:nvPr>
            <p:ph idx="1"/>
          </p:nvPr>
        </p:nvSpPr>
        <p:spPr/>
        <p:txBody>
          <a:bodyPr/>
          <a:lstStyle/>
          <a:p>
            <a:pPr marL="0" indent="0">
              <a:buNone/>
            </a:pPr>
            <a:r>
              <a:rPr lang="en-US" dirty="0">
                <a:solidFill>
                  <a:schemeClr val="accent1"/>
                </a:solidFill>
              </a:rPr>
              <a:t>Factorized</a:t>
            </a:r>
            <a:r>
              <a:rPr lang="en-US" dirty="0"/>
              <a:t> aggregated posterior distribution plays </a:t>
            </a:r>
            <a:r>
              <a:rPr lang="en-US" dirty="0">
                <a:solidFill>
                  <a:schemeClr val="accent1"/>
                </a:solidFill>
              </a:rPr>
              <a:t>a key role </a:t>
            </a:r>
            <a:r>
              <a:rPr lang="en-US" dirty="0"/>
              <a:t>for learning disentangled representation in VAE based approaches.</a:t>
            </a:r>
          </a:p>
          <a:p>
            <a:pPr marL="0" indent="0">
              <a:buNone/>
            </a:pPr>
            <a:r>
              <a:rPr lang="en-US" b="0" i="0" dirty="0">
                <a:solidFill>
                  <a:srgbClr val="0D0D0D"/>
                </a:solidFill>
                <a:effectLst/>
                <a:latin typeface="Söhne"/>
              </a:rPr>
              <a:t>It implies that </a:t>
            </a:r>
            <a:r>
              <a:rPr lang="en-US" b="0" i="0" dirty="0">
                <a:solidFill>
                  <a:schemeClr val="accent1"/>
                </a:solidFill>
                <a:effectLst/>
                <a:latin typeface="Söhne"/>
              </a:rPr>
              <a:t>each dimension </a:t>
            </a:r>
            <a:r>
              <a:rPr lang="en-US" b="0" i="0" dirty="0">
                <a:solidFill>
                  <a:srgbClr val="0D0D0D"/>
                </a:solidFill>
                <a:effectLst/>
                <a:latin typeface="Söhne"/>
              </a:rPr>
              <a:t>of the </a:t>
            </a:r>
            <a:r>
              <a:rPr lang="en-US" b="0" i="0" dirty="0">
                <a:solidFill>
                  <a:schemeClr val="accent1"/>
                </a:solidFill>
                <a:effectLst/>
                <a:latin typeface="Söhne"/>
              </a:rPr>
              <a:t>latent space</a:t>
            </a:r>
            <a:r>
              <a:rPr lang="en-US" b="0" i="0" dirty="0">
                <a:solidFill>
                  <a:srgbClr val="0D0D0D"/>
                </a:solidFill>
                <a:effectLst/>
                <a:latin typeface="Söhne"/>
              </a:rPr>
              <a:t> captures a distinct and </a:t>
            </a:r>
            <a:r>
              <a:rPr lang="en-US" b="0" i="0" dirty="0">
                <a:solidFill>
                  <a:schemeClr val="accent1"/>
                </a:solidFill>
                <a:effectLst/>
                <a:latin typeface="Söhne"/>
              </a:rPr>
              <a:t>independent factor of variation</a:t>
            </a:r>
            <a:r>
              <a:rPr lang="en-US" b="0" i="0" dirty="0">
                <a:solidFill>
                  <a:srgbClr val="0D0D0D"/>
                </a:solidFill>
                <a:effectLst/>
                <a:latin typeface="Söhne"/>
              </a:rPr>
              <a:t> in the data.</a:t>
            </a:r>
            <a:endParaRPr lang="en-US" dirty="0"/>
          </a:p>
        </p:txBody>
      </p:sp>
      <p:sp>
        <p:nvSpPr>
          <p:cNvPr id="2" name="Slide Number Placeholder 1">
            <a:extLst>
              <a:ext uri="{FF2B5EF4-FFF2-40B4-BE49-F238E27FC236}">
                <a16:creationId xmlns:a16="http://schemas.microsoft.com/office/drawing/2014/main" id="{3FBE780F-159A-6384-18CE-5D293C817557}"/>
              </a:ext>
            </a:extLst>
          </p:cNvPr>
          <p:cNvSpPr>
            <a:spLocks noGrp="1"/>
          </p:cNvSpPr>
          <p:nvPr>
            <p:ph type="sldNum" sz="quarter" idx="12"/>
          </p:nvPr>
        </p:nvSpPr>
        <p:spPr/>
        <p:txBody>
          <a:bodyPr/>
          <a:lstStyle/>
          <a:p>
            <a:fld id="{3DAEAE60-75C4-48E9-91BF-D40A5DA4F038}" type="slidenum">
              <a:rPr lang="en-US" smtClean="0"/>
              <a:pPr/>
              <a:t>27</a:t>
            </a:fld>
            <a:endParaRPr lang="en-US" dirty="0"/>
          </a:p>
        </p:txBody>
      </p:sp>
      <p:pic>
        <p:nvPicPr>
          <p:cNvPr id="8" name="Picture 7">
            <a:extLst>
              <a:ext uri="{FF2B5EF4-FFF2-40B4-BE49-F238E27FC236}">
                <a16:creationId xmlns:a16="http://schemas.microsoft.com/office/drawing/2014/main" id="{BF98A4C1-6DA5-38F2-163B-16632AC52ED7}"/>
              </a:ext>
            </a:extLst>
          </p:cNvPr>
          <p:cNvPicPr>
            <a:picLocks noChangeAspect="1"/>
          </p:cNvPicPr>
          <p:nvPr/>
        </p:nvPicPr>
        <p:blipFill>
          <a:blip r:embed="rId3"/>
          <a:stretch>
            <a:fillRect/>
          </a:stretch>
        </p:blipFill>
        <p:spPr>
          <a:xfrm>
            <a:off x="3404434" y="4162336"/>
            <a:ext cx="5211206" cy="1674584"/>
          </a:xfrm>
          <a:prstGeom prst="rect">
            <a:avLst/>
          </a:prstGeom>
        </p:spPr>
      </p:pic>
    </p:spTree>
    <p:extLst>
      <p:ext uri="{BB962C8B-B14F-4D97-AF65-F5344CB8AC3E}">
        <p14:creationId xmlns:p14="http://schemas.microsoft.com/office/powerpoint/2010/main" val="426281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E78A54E-408D-3DBA-82E9-95484FB9D000}"/>
                  </a:ext>
                </a:extLst>
              </p:cNvPr>
              <p:cNvSpPr>
                <a:spLocks noGrp="1"/>
              </p:cNvSpPr>
              <p:nvPr>
                <p:ph type="title"/>
              </p:nvPr>
            </p:nvSpPr>
            <p:spPr>
              <a:xfrm>
                <a:off x="723900" y="340518"/>
                <a:ext cx="10515600" cy="1325563"/>
              </a:xfrm>
            </p:spPr>
            <p:txBody>
              <a:bodyPr/>
              <a:lstStyle/>
              <a:p>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-VAE</a:t>
                </a:r>
                <a:r>
                  <a:rPr lang="en-US" baseline="30000" dirty="0">
                    <a:solidFill>
                      <a:schemeClr val="accent1"/>
                    </a:solidFill>
                  </a:rPr>
                  <a:t>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3E78A54E-408D-3DBA-82E9-95484FB9D000}"/>
                  </a:ext>
                </a:extLst>
              </p:cNvPr>
              <p:cNvSpPr>
                <a:spLocks noGrp="1" noRot="1" noChangeAspect="1" noMove="1" noResize="1" noEditPoints="1" noAdjustHandles="1" noChangeArrowheads="1" noChangeShapeType="1" noTextEdit="1"/>
              </p:cNvSpPr>
              <p:nvPr>
                <p:ph type="title"/>
              </p:nvPr>
            </p:nvSpPr>
            <p:spPr>
              <a:xfrm>
                <a:off x="723900" y="340518"/>
                <a:ext cx="10515600" cy="1325563"/>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BC1DFD-7864-F14C-F71F-1AF0183506C5}"/>
                  </a:ext>
                </a:extLst>
              </p:cNvPr>
              <p:cNvSpPr>
                <a:spLocks noGrp="1"/>
              </p:cNvSpPr>
              <p:nvPr>
                <p:ph idx="1"/>
              </p:nvPr>
            </p:nvSpPr>
            <p:spPr>
              <a:xfrm>
                <a:off x="838200" y="1825625"/>
                <a:ext cx="10515600" cy="3957955"/>
              </a:xfrm>
            </p:spPr>
            <p:txBody>
              <a:bodyPr/>
              <a:lstStyle/>
              <a:p>
                <a:pPr marL="0" indent="0">
                  <a:buNone/>
                </a:pPr>
                <a:r>
                  <a:rPr lang="en-US" dirty="0"/>
                  <a:t>Just like standard autoencoder by just adding </a:t>
                </a:r>
                <a:r>
                  <a:rPr lang="en-US" dirty="0">
                    <a:solidFill>
                      <a:schemeClr val="accent1"/>
                    </a:solidFill>
                  </a:rPr>
                  <a:t>hyperparameter </a:t>
                </a:r>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 </a:t>
                </a:r>
                <a:r>
                  <a:rPr lang="en-US" dirty="0"/>
                  <a:t>to </a:t>
                </a:r>
                <a:r>
                  <a:rPr lang="en-US" dirty="0" err="1"/>
                  <a:t>kL</a:t>
                </a:r>
                <a:r>
                  <a:rPr lang="en-US" dirty="0"/>
                  <a:t> loss to </a:t>
                </a:r>
                <a:r>
                  <a:rPr lang="en-US" dirty="0">
                    <a:solidFill>
                      <a:schemeClr val="accent1"/>
                    </a:solidFill>
                  </a:rPr>
                  <a:t>more enforce</a:t>
                </a:r>
                <a:r>
                  <a:rPr lang="en-US" dirty="0"/>
                  <a:t> the KL loss.</a:t>
                </a:r>
              </a:p>
              <a:p>
                <a:pPr marL="0" indent="0">
                  <a:buNone/>
                </a:pPr>
                <a:r>
                  <a:rPr lang="en-US" dirty="0"/>
                  <a:t>By </a:t>
                </a:r>
                <a:r>
                  <a:rPr lang="en-US" dirty="0">
                    <a:solidFill>
                      <a:schemeClr val="accent1"/>
                    </a:solidFill>
                  </a:rPr>
                  <a:t>enforcing on the KL loss</a:t>
                </a:r>
                <a:r>
                  <a:rPr lang="en-US" dirty="0"/>
                  <a:t>, the </a:t>
                </a:r>
                <a:r>
                  <a:rPr lang="en-US" dirty="0">
                    <a:solidFill>
                      <a:schemeClr val="accent1"/>
                    </a:solidFill>
                  </a:rPr>
                  <a:t>learned distribution </a:t>
                </a:r>
                <a:r>
                  <a:rPr lang="en-US" dirty="0"/>
                  <a:t>in latent space is </a:t>
                </a:r>
                <a:r>
                  <a:rPr lang="en-US" dirty="0">
                    <a:solidFill>
                      <a:schemeClr val="accent1"/>
                    </a:solidFill>
                  </a:rPr>
                  <a:t>closer to</a:t>
                </a:r>
                <a:r>
                  <a:rPr lang="en-US" dirty="0"/>
                  <a:t> standard normal distribution</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7BC1DFD-7864-F14C-F71F-1AF0183506C5}"/>
                  </a:ext>
                </a:extLst>
              </p:cNvPr>
              <p:cNvSpPr>
                <a:spLocks noGrp="1" noRot="1" noChangeAspect="1" noMove="1" noResize="1" noEditPoints="1" noAdjustHandles="1" noChangeArrowheads="1" noChangeShapeType="1" noTextEdit="1"/>
              </p:cNvSpPr>
              <p:nvPr>
                <p:ph idx="1"/>
              </p:nvPr>
            </p:nvSpPr>
            <p:spPr>
              <a:xfrm>
                <a:off x="838200" y="1825625"/>
                <a:ext cx="10515600" cy="3957955"/>
              </a:xfrm>
              <a:blipFill>
                <a:blip r:embed="rId4"/>
                <a:stretch>
                  <a:fillRect l="-1217" t="-24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E9EF4A2-940F-E430-462E-2506F230611A}"/>
              </a:ext>
            </a:extLst>
          </p:cNvPr>
          <p:cNvSpPr>
            <a:spLocks noGrp="1"/>
          </p:cNvSpPr>
          <p:nvPr>
            <p:ph type="sldNum" sz="quarter" idx="12"/>
          </p:nvPr>
        </p:nvSpPr>
        <p:spPr/>
        <p:txBody>
          <a:bodyPr/>
          <a:lstStyle/>
          <a:p>
            <a:fld id="{3DAEAE60-75C4-48E9-91BF-D40A5DA4F038}" type="slidenum">
              <a:rPr lang="en-US" smtClean="0"/>
              <a:pPr/>
              <a:t>28</a:t>
            </a:fld>
            <a:endParaRPr lang="en-US" dirty="0"/>
          </a:p>
        </p:txBody>
      </p:sp>
      <p:graphicFrame>
        <p:nvGraphicFramePr>
          <p:cNvPr id="5" name="Object 4">
            <a:extLst>
              <a:ext uri="{FF2B5EF4-FFF2-40B4-BE49-F238E27FC236}">
                <a16:creationId xmlns:a16="http://schemas.microsoft.com/office/drawing/2014/main" id="{FD5AB67B-36F3-EE70-BF4E-41A621DEE40B}"/>
              </a:ext>
            </a:extLst>
          </p:cNvPr>
          <p:cNvGraphicFramePr>
            <a:graphicFrameLocks noChangeAspect="1"/>
          </p:cNvGraphicFramePr>
          <p:nvPr>
            <p:extLst>
              <p:ext uri="{D42A27DB-BD31-4B8C-83A1-F6EECF244321}">
                <p14:modId xmlns:p14="http://schemas.microsoft.com/office/powerpoint/2010/main" val="2940698339"/>
              </p:ext>
            </p:extLst>
          </p:nvPr>
        </p:nvGraphicFramePr>
        <p:xfrm>
          <a:off x="5270500" y="2832100"/>
          <a:ext cx="914400" cy="198438"/>
        </p:xfrm>
        <a:graphic>
          <a:graphicData uri="http://schemas.openxmlformats.org/presentationml/2006/ole">
            <mc:AlternateContent xmlns:mc="http://schemas.openxmlformats.org/markup-compatibility/2006">
              <mc:Choice xmlns:v="urn:schemas-microsoft-com:vml" Requires="v">
                <p:oleObj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5270500" y="2832100"/>
                        <a:ext cx="914400" cy="19843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382F503D-C2F2-9EB1-2231-1322AA79C5FA}"/>
              </a:ext>
            </a:extLst>
          </p:cNvPr>
          <p:cNvSpPr txBox="1"/>
          <p:nvPr/>
        </p:nvSpPr>
        <p:spPr>
          <a:xfrm>
            <a:off x="838200" y="6033184"/>
            <a:ext cx="9227820" cy="523220"/>
          </a:xfrm>
          <a:prstGeom prst="rect">
            <a:avLst/>
          </a:prstGeom>
          <a:noFill/>
        </p:spPr>
        <p:txBody>
          <a:bodyPr wrap="square" rtlCol="0">
            <a:spAutoFit/>
          </a:bodyPr>
          <a:lstStyle/>
          <a:p>
            <a:r>
              <a:rPr lang="en-US" sz="1400" b="0" i="0" dirty="0">
                <a:solidFill>
                  <a:srgbClr val="0D0D0D"/>
                </a:solidFill>
                <a:effectLst/>
                <a:latin typeface="Söhne"/>
              </a:rPr>
              <a:t>1- Higgins, I., et al. "beta-</a:t>
            </a:r>
            <a:r>
              <a:rPr lang="en-US" sz="1400" b="0" i="0" dirty="0" err="1">
                <a:solidFill>
                  <a:srgbClr val="0D0D0D"/>
                </a:solidFill>
                <a:effectLst/>
                <a:latin typeface="Söhne"/>
              </a:rPr>
              <a:t>vae</a:t>
            </a:r>
            <a:r>
              <a:rPr lang="en-US" sz="1400" b="0" i="0" dirty="0">
                <a:solidFill>
                  <a:srgbClr val="0D0D0D"/>
                </a:solidFill>
                <a:effectLst/>
                <a:latin typeface="Söhne"/>
              </a:rPr>
              <a:t>: Learning basic visual concepts with a constrained variational framework." International Conference on Learning Representations. 2016.</a:t>
            </a:r>
            <a:endParaRPr lang="en-US" sz="1400" dirty="0"/>
          </a:p>
        </p:txBody>
      </p:sp>
      <p:pic>
        <p:nvPicPr>
          <p:cNvPr id="8" name="Picture 7">
            <a:extLst>
              <a:ext uri="{FF2B5EF4-FFF2-40B4-BE49-F238E27FC236}">
                <a16:creationId xmlns:a16="http://schemas.microsoft.com/office/drawing/2014/main" id="{8B7F238B-6418-E6C2-7A5D-AC7157B01942}"/>
              </a:ext>
            </a:extLst>
          </p:cNvPr>
          <p:cNvPicPr>
            <a:picLocks noChangeAspect="1"/>
          </p:cNvPicPr>
          <p:nvPr/>
        </p:nvPicPr>
        <p:blipFill>
          <a:blip r:embed="rId7"/>
          <a:stretch>
            <a:fillRect/>
          </a:stretch>
        </p:blipFill>
        <p:spPr>
          <a:xfrm>
            <a:off x="1112520" y="4256512"/>
            <a:ext cx="9497750" cy="743054"/>
          </a:xfrm>
          <a:prstGeom prst="rect">
            <a:avLst/>
          </a:prstGeom>
        </p:spPr>
      </p:pic>
    </p:spTree>
    <p:extLst>
      <p:ext uri="{BB962C8B-B14F-4D97-AF65-F5344CB8AC3E}">
        <p14:creationId xmlns:p14="http://schemas.microsoft.com/office/powerpoint/2010/main" val="26546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4FF3-7035-5309-8123-07895549F695}"/>
              </a:ext>
            </a:extLst>
          </p:cNvPr>
          <p:cNvSpPr>
            <a:spLocks noGrp="1"/>
          </p:cNvSpPr>
          <p:nvPr>
            <p:ph type="title"/>
          </p:nvPr>
        </p:nvSpPr>
        <p:spPr>
          <a:xfrm>
            <a:off x="308846" y="-70173"/>
            <a:ext cx="10515600" cy="1325563"/>
          </a:xfrm>
        </p:spPr>
        <p:txBody>
          <a:bodyPr/>
          <a:lstStyle/>
          <a:p>
            <a:r>
              <a:rPr lang="en-US" dirty="0">
                <a:solidFill>
                  <a:schemeClr val="accent1">
                    <a:lumMod val="75000"/>
                  </a:schemeClr>
                </a:solidFill>
              </a:rPr>
              <a:t>3D shape dataset</a:t>
            </a:r>
          </a:p>
        </p:txBody>
      </p:sp>
      <p:sp>
        <p:nvSpPr>
          <p:cNvPr id="4" name="Slide Number Placeholder 3">
            <a:extLst>
              <a:ext uri="{FF2B5EF4-FFF2-40B4-BE49-F238E27FC236}">
                <a16:creationId xmlns:a16="http://schemas.microsoft.com/office/drawing/2014/main" id="{F58D82B1-017F-7C8F-EBB2-F64DEBD242B1}"/>
              </a:ext>
            </a:extLst>
          </p:cNvPr>
          <p:cNvSpPr>
            <a:spLocks noGrp="1"/>
          </p:cNvSpPr>
          <p:nvPr>
            <p:ph type="sldNum" sz="quarter" idx="12"/>
          </p:nvPr>
        </p:nvSpPr>
        <p:spPr/>
        <p:txBody>
          <a:bodyPr/>
          <a:lstStyle/>
          <a:p>
            <a:fld id="{3DAEAE60-75C4-48E9-91BF-D40A5DA4F038}" type="slidenum">
              <a:rPr lang="en-US" smtClean="0"/>
              <a:t>2</a:t>
            </a:fld>
            <a:endParaRPr lang="en-US"/>
          </a:p>
        </p:txBody>
      </p:sp>
      <p:pic>
        <p:nvPicPr>
          <p:cNvPr id="1028" name="Picture 4" descr="Visualization">
            <a:extLst>
              <a:ext uri="{FF2B5EF4-FFF2-40B4-BE49-F238E27FC236}">
                <a16:creationId xmlns:a16="http://schemas.microsoft.com/office/drawing/2014/main" id="{D9C368F0-A7D8-E70E-860E-B3C3D30D5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9" t="11305" r="8851" b="10227"/>
          <a:stretch/>
        </p:blipFill>
        <p:spPr bwMode="auto">
          <a:xfrm>
            <a:off x="6998735" y="670237"/>
            <a:ext cx="5031528" cy="49457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B8CB09-F805-CE47-A47C-7C25474BE50F}"/>
              </a:ext>
            </a:extLst>
          </p:cNvPr>
          <p:cNvSpPr txBox="1"/>
          <p:nvPr/>
        </p:nvSpPr>
        <p:spPr>
          <a:xfrm>
            <a:off x="419100" y="1242060"/>
            <a:ext cx="6579635" cy="3416320"/>
          </a:xfrm>
          <a:prstGeom prst="rect">
            <a:avLst/>
          </a:prstGeom>
          <a:noFill/>
        </p:spPr>
        <p:txBody>
          <a:bodyPr wrap="square">
            <a:spAutoFit/>
          </a:bodyPr>
          <a:lstStyle/>
          <a:p>
            <a:r>
              <a:rPr lang="en-US" sz="2400" b="0" i="0" dirty="0">
                <a:solidFill>
                  <a:srgbClr val="1F2328"/>
                </a:solidFill>
                <a:effectLst/>
              </a:rPr>
              <a:t>3dshapes</a:t>
            </a:r>
            <a:r>
              <a:rPr lang="en-US" sz="2400" b="0" i="0" baseline="30000" dirty="0">
                <a:solidFill>
                  <a:srgbClr val="1F2328"/>
                </a:solidFill>
                <a:effectLst/>
              </a:rPr>
              <a:t>1</a:t>
            </a:r>
            <a:r>
              <a:rPr lang="en-US" sz="2400" b="0" i="0" dirty="0">
                <a:solidFill>
                  <a:srgbClr val="1F2328"/>
                </a:solidFill>
                <a:effectLst/>
              </a:rPr>
              <a:t> is a dataset of 3D shapes procedurally generated from 6 ground truth independent latent factors. These factors are: </a:t>
            </a:r>
          </a:p>
          <a:p>
            <a:pPr marL="342900" indent="-342900">
              <a:buFont typeface="Arial" panose="020B0604020202020204" pitchFamily="34" charset="0"/>
              <a:buChar char="•"/>
            </a:pPr>
            <a:r>
              <a:rPr lang="en-US" sz="2400" b="0" i="0" dirty="0">
                <a:solidFill>
                  <a:srgbClr val="1F2328"/>
                </a:solidFill>
                <a:effectLst/>
              </a:rPr>
              <a:t> </a:t>
            </a:r>
            <a:r>
              <a:rPr lang="en-US" sz="2400" b="0" i="1" dirty="0">
                <a:effectLst/>
              </a:rPr>
              <a:t>floor </a:t>
            </a:r>
            <a:r>
              <a:rPr lang="en-US" sz="2400" b="0" i="1" dirty="0" err="1">
                <a:effectLst/>
              </a:rPr>
              <a:t>colour</a:t>
            </a:r>
            <a:r>
              <a:rPr lang="en-US" sz="2400" b="0" i="0" dirty="0">
                <a:solidFill>
                  <a:srgbClr val="1F2328"/>
                </a:solidFill>
                <a:effectLst/>
              </a:rPr>
              <a:t> </a:t>
            </a:r>
          </a:p>
          <a:p>
            <a:pPr marL="342900" indent="-342900">
              <a:buFont typeface="Arial" panose="020B0604020202020204" pitchFamily="34" charset="0"/>
              <a:buChar char="•"/>
            </a:pPr>
            <a:r>
              <a:rPr lang="en-US" sz="2400" b="0" i="1" dirty="0">
                <a:solidFill>
                  <a:srgbClr val="1F2328"/>
                </a:solidFill>
                <a:effectLst/>
              </a:rPr>
              <a:t>wall </a:t>
            </a:r>
            <a:r>
              <a:rPr lang="en-US" sz="2400" b="0" i="1" dirty="0" err="1">
                <a:solidFill>
                  <a:srgbClr val="1F2328"/>
                </a:solidFill>
                <a:effectLst/>
              </a:rPr>
              <a:t>colour</a:t>
            </a:r>
            <a:r>
              <a:rPr lang="en-US" sz="2400" b="0" i="0" dirty="0">
                <a:solidFill>
                  <a:srgbClr val="1F2328"/>
                </a:solidFill>
                <a:effectLst/>
              </a:rPr>
              <a:t> </a:t>
            </a:r>
          </a:p>
          <a:p>
            <a:pPr marL="342900" indent="-342900">
              <a:buFont typeface="Arial" panose="020B0604020202020204" pitchFamily="34" charset="0"/>
              <a:buChar char="•"/>
            </a:pPr>
            <a:r>
              <a:rPr lang="en-US" sz="2400" b="0" i="1" dirty="0">
                <a:solidFill>
                  <a:srgbClr val="1F2328"/>
                </a:solidFill>
                <a:effectLst/>
              </a:rPr>
              <a:t>object </a:t>
            </a:r>
            <a:r>
              <a:rPr lang="en-US" sz="2400" b="0" i="1" dirty="0" err="1">
                <a:solidFill>
                  <a:srgbClr val="1F2328"/>
                </a:solidFill>
                <a:effectLst/>
              </a:rPr>
              <a:t>colour</a:t>
            </a:r>
            <a:endParaRPr lang="en-US" sz="2400" dirty="0">
              <a:solidFill>
                <a:srgbClr val="1F2328"/>
              </a:solidFill>
            </a:endParaRPr>
          </a:p>
          <a:p>
            <a:pPr marL="342900" indent="-342900">
              <a:buFont typeface="Arial" panose="020B0604020202020204" pitchFamily="34" charset="0"/>
              <a:buChar char="•"/>
            </a:pPr>
            <a:r>
              <a:rPr lang="en-US" sz="2400" b="0" i="1" dirty="0">
                <a:solidFill>
                  <a:srgbClr val="1F2328"/>
                </a:solidFill>
                <a:effectLst/>
              </a:rPr>
              <a:t>scale</a:t>
            </a:r>
            <a:r>
              <a:rPr lang="en-US" sz="2400" b="0" i="0" dirty="0">
                <a:solidFill>
                  <a:srgbClr val="1F2328"/>
                </a:solidFill>
                <a:effectLst/>
              </a:rPr>
              <a:t> </a:t>
            </a:r>
          </a:p>
          <a:p>
            <a:pPr marL="342900" indent="-342900">
              <a:buFont typeface="Arial" panose="020B0604020202020204" pitchFamily="34" charset="0"/>
              <a:buChar char="•"/>
            </a:pPr>
            <a:r>
              <a:rPr lang="en-US" sz="2400" b="0" i="1" dirty="0">
                <a:solidFill>
                  <a:srgbClr val="1F2328"/>
                </a:solidFill>
                <a:effectLst/>
              </a:rPr>
              <a:t>shape</a:t>
            </a:r>
            <a:endParaRPr lang="en-US" sz="2400" dirty="0">
              <a:solidFill>
                <a:srgbClr val="1F2328"/>
              </a:solidFill>
            </a:endParaRPr>
          </a:p>
          <a:p>
            <a:pPr marL="342900" indent="-342900">
              <a:buFont typeface="Arial" panose="020B0604020202020204" pitchFamily="34" charset="0"/>
              <a:buChar char="•"/>
            </a:pPr>
            <a:r>
              <a:rPr lang="en-US" sz="2400" b="0" i="1" dirty="0">
                <a:solidFill>
                  <a:srgbClr val="1F2328"/>
                </a:solidFill>
                <a:effectLst/>
              </a:rPr>
              <a:t>orientation</a:t>
            </a:r>
            <a:endParaRPr lang="en-US" sz="2400" dirty="0"/>
          </a:p>
        </p:txBody>
      </p:sp>
      <p:sp>
        <p:nvSpPr>
          <p:cNvPr id="13" name="TextBox 12">
            <a:extLst>
              <a:ext uri="{FF2B5EF4-FFF2-40B4-BE49-F238E27FC236}">
                <a16:creationId xmlns:a16="http://schemas.microsoft.com/office/drawing/2014/main" id="{90562FBB-F154-37C8-94A6-3BB72EF798EC}"/>
              </a:ext>
            </a:extLst>
          </p:cNvPr>
          <p:cNvSpPr txBox="1"/>
          <p:nvPr/>
        </p:nvSpPr>
        <p:spPr>
          <a:xfrm>
            <a:off x="5726667" y="5714143"/>
            <a:ext cx="7189234" cy="307777"/>
          </a:xfrm>
          <a:prstGeom prst="rect">
            <a:avLst/>
          </a:prstGeom>
          <a:noFill/>
        </p:spPr>
        <p:txBody>
          <a:bodyPr wrap="square" rtlCol="0">
            <a:spAutoFit/>
          </a:bodyPr>
          <a:lstStyle/>
          <a:p>
            <a:pPr algn="ctr"/>
            <a:r>
              <a:rPr lang="en-US" sz="1400" dirty="0"/>
              <a:t>Image is taken from https://www.tensorflow.org/datasets/catalog/shapes3d</a:t>
            </a:r>
          </a:p>
        </p:txBody>
      </p:sp>
      <p:cxnSp>
        <p:nvCxnSpPr>
          <p:cNvPr id="5" name="Straight Arrow Connector 4">
            <a:extLst>
              <a:ext uri="{FF2B5EF4-FFF2-40B4-BE49-F238E27FC236}">
                <a16:creationId xmlns:a16="http://schemas.microsoft.com/office/drawing/2014/main" id="{0F50B6B4-7B48-64B2-F45D-BB83EC197783}"/>
              </a:ext>
            </a:extLst>
          </p:cNvPr>
          <p:cNvCxnSpPr>
            <a:cxnSpLocks/>
          </p:cNvCxnSpPr>
          <p:nvPr/>
        </p:nvCxnSpPr>
        <p:spPr>
          <a:xfrm flipH="1" flipV="1">
            <a:off x="6506768" y="4120872"/>
            <a:ext cx="844926" cy="6152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0E843D70-64D1-7D68-7E0A-9AFEED4DE92D}"/>
              </a:ext>
            </a:extLst>
          </p:cNvPr>
          <p:cNvSpPr txBox="1"/>
          <p:nvPr/>
        </p:nvSpPr>
        <p:spPr>
          <a:xfrm>
            <a:off x="5193266" y="3793476"/>
            <a:ext cx="125504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b="0" i="1" dirty="0">
                <a:solidFill>
                  <a:srgbClr val="1F2328"/>
                </a:solidFill>
                <a:effectLst/>
              </a:rPr>
              <a:t>wall </a:t>
            </a:r>
            <a:r>
              <a:rPr lang="en-US" sz="1800" b="0" i="1" dirty="0" err="1">
                <a:solidFill>
                  <a:srgbClr val="1F2328"/>
                </a:solidFill>
                <a:effectLst/>
              </a:rPr>
              <a:t>colour</a:t>
            </a:r>
            <a:r>
              <a:rPr lang="en-US" sz="1800" b="0" i="0" dirty="0">
                <a:solidFill>
                  <a:srgbClr val="1F2328"/>
                </a:solidFill>
                <a:effectLst/>
              </a:rPr>
              <a:t> </a:t>
            </a:r>
          </a:p>
        </p:txBody>
      </p:sp>
      <p:cxnSp>
        <p:nvCxnSpPr>
          <p:cNvPr id="10" name="Straight Arrow Connector 9">
            <a:extLst>
              <a:ext uri="{FF2B5EF4-FFF2-40B4-BE49-F238E27FC236}">
                <a16:creationId xmlns:a16="http://schemas.microsoft.com/office/drawing/2014/main" id="{F7EE27B6-D257-6B51-B138-4132C40DC8D2}"/>
              </a:ext>
            </a:extLst>
          </p:cNvPr>
          <p:cNvCxnSpPr>
            <a:cxnSpLocks/>
          </p:cNvCxnSpPr>
          <p:nvPr/>
        </p:nvCxnSpPr>
        <p:spPr>
          <a:xfrm flipH="1">
            <a:off x="6673232" y="5274230"/>
            <a:ext cx="6784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87F50295-0C37-C937-B871-F708741D4376}"/>
              </a:ext>
            </a:extLst>
          </p:cNvPr>
          <p:cNvSpPr txBox="1"/>
          <p:nvPr/>
        </p:nvSpPr>
        <p:spPr>
          <a:xfrm>
            <a:off x="5228776" y="5089564"/>
            <a:ext cx="138458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b="0" i="1" dirty="0">
                <a:solidFill>
                  <a:srgbClr val="1F2328"/>
                </a:solidFill>
                <a:effectLst/>
              </a:rPr>
              <a:t>Floor </a:t>
            </a:r>
            <a:r>
              <a:rPr lang="en-US" sz="1800" b="0" i="1" dirty="0" err="1">
                <a:solidFill>
                  <a:srgbClr val="1F2328"/>
                </a:solidFill>
                <a:effectLst/>
              </a:rPr>
              <a:t>colour</a:t>
            </a:r>
            <a:r>
              <a:rPr lang="en-US" sz="1800" b="0" i="0" dirty="0">
                <a:solidFill>
                  <a:srgbClr val="1F2328"/>
                </a:solidFill>
                <a:effectLst/>
              </a:rPr>
              <a:t> </a:t>
            </a:r>
          </a:p>
        </p:txBody>
      </p:sp>
      <p:cxnSp>
        <p:nvCxnSpPr>
          <p:cNvPr id="20" name="Straight Arrow Connector 19">
            <a:extLst>
              <a:ext uri="{FF2B5EF4-FFF2-40B4-BE49-F238E27FC236}">
                <a16:creationId xmlns:a16="http://schemas.microsoft.com/office/drawing/2014/main" id="{E547A0A8-416B-2C87-7764-94CDCF34D479}"/>
              </a:ext>
            </a:extLst>
          </p:cNvPr>
          <p:cNvCxnSpPr>
            <a:cxnSpLocks/>
          </p:cNvCxnSpPr>
          <p:nvPr/>
        </p:nvCxnSpPr>
        <p:spPr>
          <a:xfrm flipH="1" flipV="1">
            <a:off x="6661567" y="4736115"/>
            <a:ext cx="968022" cy="3736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8B64EF0D-1DA6-979C-E8C5-710866C5629E}"/>
              </a:ext>
            </a:extLst>
          </p:cNvPr>
          <p:cNvSpPr txBox="1"/>
          <p:nvPr/>
        </p:nvSpPr>
        <p:spPr>
          <a:xfrm>
            <a:off x="3922466" y="4464986"/>
            <a:ext cx="264268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b="0" i="1" dirty="0">
                <a:solidFill>
                  <a:srgbClr val="1F2328"/>
                </a:solidFill>
                <a:effectLst/>
              </a:rPr>
              <a:t>object </a:t>
            </a:r>
            <a:r>
              <a:rPr lang="en-US" sz="1800" b="0" i="1" dirty="0" err="1">
                <a:solidFill>
                  <a:srgbClr val="1F2328"/>
                </a:solidFill>
                <a:effectLst/>
              </a:rPr>
              <a:t>colour</a:t>
            </a:r>
            <a:r>
              <a:rPr lang="en-US" dirty="0">
                <a:solidFill>
                  <a:srgbClr val="1F2328"/>
                </a:solidFill>
              </a:rPr>
              <a:t>, </a:t>
            </a:r>
            <a:r>
              <a:rPr lang="en-US" sz="1800" b="0" i="1" dirty="0">
                <a:solidFill>
                  <a:srgbClr val="1F2328"/>
                </a:solidFill>
                <a:effectLst/>
              </a:rPr>
              <a:t>shape, scale</a:t>
            </a:r>
            <a:endParaRPr lang="en-US" sz="1800" dirty="0">
              <a:solidFill>
                <a:srgbClr val="1F2328"/>
              </a:solidFill>
            </a:endParaRPr>
          </a:p>
        </p:txBody>
      </p:sp>
      <p:sp>
        <p:nvSpPr>
          <p:cNvPr id="21" name="TextBox 20">
            <a:extLst>
              <a:ext uri="{FF2B5EF4-FFF2-40B4-BE49-F238E27FC236}">
                <a16:creationId xmlns:a16="http://schemas.microsoft.com/office/drawing/2014/main" id="{5CF82BBD-3B06-0F89-CC8F-6DE2EDA9179E}"/>
              </a:ext>
            </a:extLst>
          </p:cNvPr>
          <p:cNvSpPr txBox="1"/>
          <p:nvPr/>
        </p:nvSpPr>
        <p:spPr>
          <a:xfrm>
            <a:off x="118346" y="6432385"/>
            <a:ext cx="8118874" cy="323165"/>
          </a:xfrm>
          <a:prstGeom prst="rect">
            <a:avLst/>
          </a:prstGeom>
          <a:noFill/>
        </p:spPr>
        <p:txBody>
          <a:bodyPr wrap="square" rtlCol="0">
            <a:spAutoFit/>
          </a:bodyPr>
          <a:lstStyle/>
          <a:p>
            <a:r>
              <a:rPr lang="en-US" sz="1500" dirty="0"/>
              <a:t>1- Kim, H., &amp; </a:t>
            </a:r>
            <a:r>
              <a:rPr lang="en-US" sz="1500" dirty="0" err="1"/>
              <a:t>Mnih</a:t>
            </a:r>
            <a:r>
              <a:rPr lang="en-US" sz="1500" dirty="0"/>
              <a:t>, A. (2018). ‘Disentangling by </a:t>
            </a:r>
            <a:r>
              <a:rPr lang="en-US" sz="1500" dirty="0" err="1"/>
              <a:t>Factorising</a:t>
            </a:r>
            <a:r>
              <a:rPr lang="en-US" sz="1500" dirty="0"/>
              <a:t>.’ ICML, pp. 2649-2658.</a:t>
            </a:r>
          </a:p>
        </p:txBody>
      </p:sp>
    </p:spTree>
    <p:extLst>
      <p:ext uri="{BB962C8B-B14F-4D97-AF65-F5344CB8AC3E}">
        <p14:creationId xmlns:p14="http://schemas.microsoft.com/office/powerpoint/2010/main" val="226834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752FFF3-B0F0-7B2D-C3AC-686C8CD34D00}"/>
                  </a:ext>
                </a:extLst>
              </p:cNvPr>
              <p:cNvSpPr>
                <a:spLocks noGrp="1"/>
              </p:cNvSpPr>
              <p:nvPr>
                <p:ph type="title"/>
              </p:nvPr>
            </p:nvSpPr>
            <p:spPr/>
            <p:txBody>
              <a:bodyPr/>
              <a:lstStyle/>
              <a:p>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-VAE</a:t>
                </a:r>
              </a:p>
            </p:txBody>
          </p:sp>
        </mc:Choice>
        <mc:Fallback xmlns="">
          <p:sp>
            <p:nvSpPr>
              <p:cNvPr id="2" name="Title 1">
                <a:extLst>
                  <a:ext uri="{FF2B5EF4-FFF2-40B4-BE49-F238E27FC236}">
                    <a16:creationId xmlns:a16="http://schemas.microsoft.com/office/drawing/2014/main" id="{C752FFF3-B0F0-7B2D-C3AC-686C8CD34D00}"/>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E6773D-C414-86A0-E126-BF36111FC847}"/>
                  </a:ext>
                </a:extLst>
              </p:cNvPr>
              <p:cNvSpPr>
                <a:spLocks noGrp="1"/>
              </p:cNvSpPr>
              <p:nvPr>
                <p:ph idx="1"/>
              </p:nvPr>
            </p:nvSpPr>
            <p:spPr/>
            <p:txBody>
              <a:bodyPr/>
              <a:lstStyle/>
              <a:p>
                <a:r>
                  <a:rPr lang="en-US" dirty="0"/>
                  <a:t>The </a:t>
                </a:r>
                <a:r>
                  <a:rPr lang="en-US" dirty="0">
                    <a:solidFill>
                      <a:schemeClr val="accent1"/>
                    </a:solidFill>
                  </a:rPr>
                  <a:t>more closer</a:t>
                </a:r>
                <a:r>
                  <a:rPr lang="en-US" dirty="0"/>
                  <a:t> the learned distribution to </a:t>
                </a:r>
                <a:r>
                  <a:rPr lang="en-US" dirty="0">
                    <a:solidFill>
                      <a:schemeClr val="accent1"/>
                    </a:solidFill>
                  </a:rPr>
                  <a:t>standard normal </a:t>
                </a:r>
                <a:r>
                  <a:rPr lang="en-US" dirty="0"/>
                  <a:t>distribution the </a:t>
                </a:r>
                <a:r>
                  <a:rPr lang="en-US" dirty="0">
                    <a:solidFill>
                      <a:schemeClr val="accent1"/>
                    </a:solidFill>
                  </a:rPr>
                  <a:t>more independent </a:t>
                </a:r>
                <a:r>
                  <a:rPr lang="en-US" dirty="0"/>
                  <a:t>the latent dim</a:t>
                </a:r>
              </a:p>
              <a:p>
                <a:r>
                  <a:rPr lang="en-US" dirty="0"/>
                  <a:t>The </a:t>
                </a:r>
                <a:r>
                  <a:rPr lang="en-US" dirty="0">
                    <a:solidFill>
                      <a:schemeClr val="accent1"/>
                    </a:solidFill>
                  </a:rPr>
                  <a:t>more independent </a:t>
                </a:r>
                <a:r>
                  <a:rPr lang="en-US" dirty="0"/>
                  <a:t>latent dim, It can capture </a:t>
                </a:r>
                <a:r>
                  <a:rPr lang="en-US" dirty="0">
                    <a:solidFill>
                      <a:schemeClr val="accent1"/>
                    </a:solidFill>
                  </a:rPr>
                  <a:t>independent factor </a:t>
                </a:r>
                <a:r>
                  <a:rPr lang="en-US" dirty="0"/>
                  <a:t>of variations of the data</a:t>
                </a:r>
              </a:p>
              <a:p>
                <a:r>
                  <a:rPr lang="en-US" dirty="0"/>
                  <a:t>There is </a:t>
                </a:r>
                <a:r>
                  <a:rPr lang="en-US" dirty="0">
                    <a:solidFill>
                      <a:schemeClr val="accent1"/>
                    </a:solidFill>
                  </a:rPr>
                  <a:t>trade off</a:t>
                </a:r>
                <a:r>
                  <a:rPr lang="en-US" dirty="0"/>
                  <a:t> between reconstruction loss and KL loss.</a:t>
                </a:r>
              </a:p>
              <a:p>
                <a:r>
                  <a:rPr lang="en-US" dirty="0"/>
                  <a:t>A Suitable </a:t>
                </a:r>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t> is the key to having good disentanglement as well as good reconstruction quality.</a:t>
                </a:r>
              </a:p>
            </p:txBody>
          </p:sp>
        </mc:Choice>
        <mc:Fallback xmlns="">
          <p:sp>
            <p:nvSpPr>
              <p:cNvPr id="3" name="Content Placeholder 2">
                <a:extLst>
                  <a:ext uri="{FF2B5EF4-FFF2-40B4-BE49-F238E27FC236}">
                    <a16:creationId xmlns:a16="http://schemas.microsoft.com/office/drawing/2014/main" id="{B1E6773D-C414-86A0-E126-BF36111FC847}"/>
                  </a:ext>
                </a:extLst>
              </p:cNvPr>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9AD54E-8FB4-A1F6-E69D-7081758E7205}"/>
              </a:ext>
            </a:extLst>
          </p:cNvPr>
          <p:cNvSpPr>
            <a:spLocks noGrp="1"/>
          </p:cNvSpPr>
          <p:nvPr>
            <p:ph type="sldNum" sz="quarter" idx="12"/>
          </p:nvPr>
        </p:nvSpPr>
        <p:spPr/>
        <p:txBody>
          <a:bodyPr/>
          <a:lstStyle/>
          <a:p>
            <a:fld id="{3DAEAE60-75C4-48E9-91BF-D40A5DA4F038}" type="slidenum">
              <a:rPr lang="en-US" smtClean="0"/>
              <a:pPr/>
              <a:t>29</a:t>
            </a:fld>
            <a:endParaRPr lang="en-US" dirty="0"/>
          </a:p>
        </p:txBody>
      </p:sp>
    </p:spTree>
    <p:extLst>
      <p:ext uri="{BB962C8B-B14F-4D97-AF65-F5344CB8AC3E}">
        <p14:creationId xmlns:p14="http://schemas.microsoft.com/office/powerpoint/2010/main" val="143954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F48CF17-49BF-BDD4-F41C-EF0AE0DD6E2D}"/>
                  </a:ext>
                </a:extLst>
              </p:cNvPr>
              <p:cNvSpPr>
                <a:spLocks noGrp="1"/>
              </p:cNvSpPr>
              <p:nvPr>
                <p:ph type="title"/>
              </p:nvPr>
            </p:nvSpPr>
            <p:spPr/>
            <p:txBody>
              <a:bodyPr/>
              <a:lstStyle/>
              <a:p>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-VAE</a:t>
                </a:r>
              </a:p>
            </p:txBody>
          </p:sp>
        </mc:Choice>
        <mc:Fallback xmlns="">
          <p:sp>
            <p:nvSpPr>
              <p:cNvPr id="2" name="Title 1">
                <a:extLst>
                  <a:ext uri="{FF2B5EF4-FFF2-40B4-BE49-F238E27FC236}">
                    <a16:creationId xmlns:a16="http://schemas.microsoft.com/office/drawing/2014/main" id="{8F48CF17-49BF-BDD4-F41C-EF0AE0DD6E2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55F7C0-C260-3ED4-A0C0-206AA9D13E5F}"/>
              </a:ext>
            </a:extLst>
          </p:cNvPr>
          <p:cNvSpPr>
            <a:spLocks noGrp="1"/>
          </p:cNvSpPr>
          <p:nvPr>
            <p:ph type="sldNum" sz="quarter" idx="12"/>
          </p:nvPr>
        </p:nvSpPr>
        <p:spPr/>
        <p:txBody>
          <a:bodyPr/>
          <a:lstStyle/>
          <a:p>
            <a:fld id="{3DAEAE60-75C4-48E9-91BF-D40A5DA4F038}" type="slidenum">
              <a:rPr lang="en-US" smtClean="0"/>
              <a:pPr/>
              <a:t>30</a:t>
            </a:fld>
            <a:endParaRPr lang="en-US" dirty="0"/>
          </a:p>
        </p:txBody>
      </p:sp>
      <p:pic>
        <p:nvPicPr>
          <p:cNvPr id="5" name="Picture 4">
            <a:extLst>
              <a:ext uri="{FF2B5EF4-FFF2-40B4-BE49-F238E27FC236}">
                <a16:creationId xmlns:a16="http://schemas.microsoft.com/office/drawing/2014/main" id="{27029D61-D885-2836-A0FA-0EB038697811}"/>
              </a:ext>
            </a:extLst>
          </p:cNvPr>
          <p:cNvPicPr>
            <a:picLocks noChangeAspect="1"/>
          </p:cNvPicPr>
          <p:nvPr/>
        </p:nvPicPr>
        <p:blipFill rotWithShape="1">
          <a:blip r:embed="rId4"/>
          <a:srcRect l="14622" t="6947"/>
          <a:stretch/>
        </p:blipFill>
        <p:spPr>
          <a:xfrm>
            <a:off x="1455419" y="1820806"/>
            <a:ext cx="4041221" cy="3810374"/>
          </a:xfrm>
          <a:prstGeom prst="rect">
            <a:avLst/>
          </a:prstGeom>
        </p:spPr>
      </p:pic>
      <p:pic>
        <p:nvPicPr>
          <p:cNvPr id="6" name="Picture 5">
            <a:extLst>
              <a:ext uri="{FF2B5EF4-FFF2-40B4-BE49-F238E27FC236}">
                <a16:creationId xmlns:a16="http://schemas.microsoft.com/office/drawing/2014/main" id="{9EB5FB34-0C78-E10A-F653-C460B1A4A494}"/>
              </a:ext>
            </a:extLst>
          </p:cNvPr>
          <p:cNvPicPr>
            <a:picLocks noChangeAspect="1"/>
          </p:cNvPicPr>
          <p:nvPr/>
        </p:nvPicPr>
        <p:blipFill rotWithShape="1">
          <a:blip r:embed="rId5"/>
          <a:srcRect r="2618"/>
          <a:stretch/>
        </p:blipFill>
        <p:spPr>
          <a:xfrm>
            <a:off x="6520384" y="1935480"/>
            <a:ext cx="3831268" cy="3695700"/>
          </a:xfrm>
          <a:prstGeom prst="rect">
            <a:avLst/>
          </a:prstGeom>
        </p:spPr>
      </p:pic>
    </p:spTree>
    <p:extLst>
      <p:ext uri="{BB962C8B-B14F-4D97-AF65-F5344CB8AC3E}">
        <p14:creationId xmlns:p14="http://schemas.microsoft.com/office/powerpoint/2010/main" val="373835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D234-AB25-5AF1-3A71-0710773C6763}"/>
              </a:ext>
            </a:extLst>
          </p:cNvPr>
          <p:cNvSpPr>
            <a:spLocks noGrp="1"/>
          </p:cNvSpPr>
          <p:nvPr>
            <p:ph type="title"/>
          </p:nvPr>
        </p:nvSpPr>
        <p:spPr/>
        <p:txBody>
          <a:bodyPr/>
          <a:lstStyle/>
          <a:p>
            <a:r>
              <a:rPr lang="en-US" dirty="0">
                <a:solidFill>
                  <a:schemeClr val="accent1"/>
                </a:solidFill>
              </a:rPr>
              <a:t>FactorVAE</a:t>
            </a:r>
            <a:r>
              <a:rPr lang="en-US" baseline="30000" dirty="0">
                <a:solidFill>
                  <a:schemeClr val="accent1"/>
                </a:solidFill>
              </a:rPr>
              <a:t>1</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2738D-8864-D5EB-DC19-3D496858A5A4}"/>
                  </a:ext>
                </a:extLst>
              </p:cNvPr>
              <p:cNvSpPr>
                <a:spLocks noGrp="1"/>
              </p:cNvSpPr>
              <p:nvPr>
                <p:ph idx="1"/>
              </p:nvPr>
            </p:nvSpPr>
            <p:spPr/>
            <p:txBody>
              <a:bodyPr/>
              <a:lstStyle/>
              <a:p>
                <a:pPr marL="0" indent="0">
                  <a:buNone/>
                </a:pPr>
                <a:r>
                  <a:rPr lang="en-US" dirty="0" err="1"/>
                  <a:t>FactorVAE</a:t>
                </a:r>
                <a:r>
                  <a:rPr lang="en-US" dirty="0"/>
                  <a:t> is an advancement to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-VAE aiming to achieve </a:t>
                </a:r>
                <a:r>
                  <a:rPr lang="en-US" dirty="0">
                    <a:solidFill>
                      <a:schemeClr val="accent1"/>
                    </a:solidFill>
                  </a:rPr>
                  <a:t>better disentanglement</a:t>
                </a:r>
                <a:r>
                  <a:rPr lang="en-US" dirty="0"/>
                  <a:t> without </a:t>
                </a:r>
                <a:r>
                  <a:rPr lang="en-US" dirty="0">
                    <a:solidFill>
                      <a:schemeClr val="accent1"/>
                    </a:solidFill>
                  </a:rPr>
                  <a:t>compromising reconstruction quality</a:t>
                </a:r>
                <a:r>
                  <a:rPr lang="en-US" dirty="0"/>
                  <a:t>.</a:t>
                </a:r>
              </a:p>
              <a:p>
                <a:pPr marL="0" indent="0">
                  <a:buNone/>
                </a:pPr>
                <a:r>
                  <a:rPr lang="en-US" b="0" i="0" dirty="0" err="1">
                    <a:solidFill>
                      <a:srgbClr val="0D0D0D"/>
                    </a:solidFill>
                    <a:effectLst/>
                    <a:latin typeface="Söhne"/>
                  </a:rPr>
                  <a:t>FactorVAE</a:t>
                </a:r>
                <a:r>
                  <a:rPr lang="en-US" b="0" i="0" dirty="0">
                    <a:solidFill>
                      <a:srgbClr val="0D0D0D"/>
                    </a:solidFill>
                    <a:effectLst/>
                    <a:latin typeface="Söhne"/>
                  </a:rPr>
                  <a:t> employs a VAE framework augmented with a penalty encouraging the </a:t>
                </a:r>
                <a:r>
                  <a:rPr lang="en-US" b="0" i="0" dirty="0">
                    <a:solidFill>
                      <a:schemeClr val="accent1"/>
                    </a:solidFill>
                    <a:effectLst/>
                    <a:latin typeface="Söhne"/>
                  </a:rPr>
                  <a:t>distribution of representations</a:t>
                </a:r>
                <a:r>
                  <a:rPr lang="en-US" b="0" i="0" dirty="0">
                    <a:solidFill>
                      <a:srgbClr val="0D0D0D"/>
                    </a:solidFill>
                    <a:effectLst/>
                    <a:latin typeface="Söhne"/>
                  </a:rPr>
                  <a:t> to be </a:t>
                </a:r>
                <a:r>
                  <a:rPr lang="en-US" b="0" i="0" dirty="0">
                    <a:solidFill>
                      <a:schemeClr val="accent1"/>
                    </a:solidFill>
                    <a:effectLst/>
                    <a:latin typeface="Söhne"/>
                  </a:rPr>
                  <a:t>factorial</a:t>
                </a:r>
                <a:r>
                  <a:rPr lang="en-US" b="0" i="0" dirty="0">
                    <a:solidFill>
                      <a:srgbClr val="0D0D0D"/>
                    </a:solidFill>
                    <a:effectLst/>
                    <a:latin typeface="Söhne"/>
                  </a:rPr>
                  <a:t> and </a:t>
                </a:r>
                <a:r>
                  <a:rPr lang="en-US" b="0" i="0" dirty="0">
                    <a:solidFill>
                      <a:schemeClr val="accent1"/>
                    </a:solidFill>
                    <a:effectLst/>
                    <a:latin typeface="Söhne"/>
                  </a:rPr>
                  <a:t>independent across dimensions</a:t>
                </a:r>
                <a:r>
                  <a:rPr lang="en-US" b="0" i="0" dirty="0">
                    <a:solidFill>
                      <a:srgbClr val="0D0D0D"/>
                    </a:solidFill>
                    <a:effectLst/>
                    <a:latin typeface="Söhne"/>
                  </a:rPr>
                  <a:t>.</a:t>
                </a:r>
              </a:p>
              <a:p>
                <a:pPr marL="0" indent="0">
                  <a:buNone/>
                </a:pPr>
                <a:r>
                  <a:rPr lang="en-US" b="0" i="0" dirty="0">
                    <a:solidFill>
                      <a:srgbClr val="0D0D0D"/>
                    </a:solidFill>
                    <a:effectLst/>
                    <a:latin typeface="Söhne"/>
                  </a:rPr>
                  <a:t> This approach is shown to improve upon β-VAE by offering a </a:t>
                </a:r>
                <a:r>
                  <a:rPr lang="en-US" b="0" i="0" dirty="0">
                    <a:solidFill>
                      <a:schemeClr val="accent1"/>
                    </a:solidFill>
                    <a:effectLst/>
                    <a:latin typeface="Söhne"/>
                  </a:rPr>
                  <a:t>more favorable trade-off </a:t>
                </a:r>
                <a:r>
                  <a:rPr lang="en-US" b="0" i="0" dirty="0">
                    <a:solidFill>
                      <a:srgbClr val="0D0D0D"/>
                    </a:solidFill>
                    <a:effectLst/>
                    <a:latin typeface="Söhne"/>
                  </a:rPr>
                  <a:t>between </a:t>
                </a:r>
                <a:r>
                  <a:rPr lang="en-US" b="0" i="0" dirty="0">
                    <a:solidFill>
                      <a:schemeClr val="accent1"/>
                    </a:solidFill>
                    <a:effectLst/>
                    <a:latin typeface="Söhne"/>
                  </a:rPr>
                  <a:t>disentanglement</a:t>
                </a:r>
                <a:r>
                  <a:rPr lang="en-US" b="0" i="0" dirty="0">
                    <a:solidFill>
                      <a:srgbClr val="0D0D0D"/>
                    </a:solidFill>
                    <a:effectLst/>
                    <a:latin typeface="Söhne"/>
                  </a:rPr>
                  <a:t> and </a:t>
                </a:r>
                <a:r>
                  <a:rPr lang="en-US" b="0" i="0" dirty="0">
                    <a:solidFill>
                      <a:schemeClr val="accent1"/>
                    </a:solidFill>
                    <a:effectLst/>
                    <a:latin typeface="Söhne"/>
                  </a:rPr>
                  <a:t>reconstruction quality</a:t>
                </a:r>
                <a:endParaRPr lang="en-US" dirty="0">
                  <a:solidFill>
                    <a:schemeClr val="accent1"/>
                  </a:solidFill>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DF62738D-8864-D5EB-DC19-3D496858A5A4}"/>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58E6ED-B9E3-80AC-630A-DEB84FF1A075}"/>
              </a:ext>
            </a:extLst>
          </p:cNvPr>
          <p:cNvSpPr>
            <a:spLocks noGrp="1"/>
          </p:cNvSpPr>
          <p:nvPr>
            <p:ph type="sldNum" sz="quarter" idx="12"/>
          </p:nvPr>
        </p:nvSpPr>
        <p:spPr/>
        <p:txBody>
          <a:bodyPr/>
          <a:lstStyle/>
          <a:p>
            <a:fld id="{3DAEAE60-75C4-48E9-91BF-D40A5DA4F038}" type="slidenum">
              <a:rPr lang="en-US" smtClean="0"/>
              <a:pPr/>
              <a:t>31</a:t>
            </a:fld>
            <a:endParaRPr lang="en-US" dirty="0"/>
          </a:p>
        </p:txBody>
      </p:sp>
      <p:sp>
        <p:nvSpPr>
          <p:cNvPr id="5" name="TextBox 4">
            <a:extLst>
              <a:ext uri="{FF2B5EF4-FFF2-40B4-BE49-F238E27FC236}">
                <a16:creationId xmlns:a16="http://schemas.microsoft.com/office/drawing/2014/main" id="{581F1970-691F-4B4D-0C8C-72D461E1A69A}"/>
              </a:ext>
            </a:extLst>
          </p:cNvPr>
          <p:cNvSpPr txBox="1"/>
          <p:nvPr/>
        </p:nvSpPr>
        <p:spPr>
          <a:xfrm>
            <a:off x="838200" y="6353493"/>
            <a:ext cx="8648700" cy="307777"/>
          </a:xfrm>
          <a:prstGeom prst="rect">
            <a:avLst/>
          </a:prstGeom>
          <a:noFill/>
        </p:spPr>
        <p:txBody>
          <a:bodyPr wrap="square" rtlCol="0">
            <a:spAutoFit/>
          </a:bodyPr>
          <a:lstStyle/>
          <a:p>
            <a:r>
              <a:rPr lang="en-US" sz="1400" dirty="0"/>
              <a:t>1- Kim, H., &amp; </a:t>
            </a:r>
            <a:r>
              <a:rPr lang="en-US" sz="1400" dirty="0" err="1"/>
              <a:t>Mnih</a:t>
            </a:r>
            <a:r>
              <a:rPr lang="en-US" sz="1400" dirty="0"/>
              <a:t>, A. (2018). ‘Disentangling by </a:t>
            </a:r>
            <a:r>
              <a:rPr lang="en-US" sz="1400" dirty="0" err="1"/>
              <a:t>Factorising</a:t>
            </a:r>
            <a:r>
              <a:rPr lang="en-US" sz="1400" dirty="0"/>
              <a:t>.’ ICML, pp. 2649-2658.</a:t>
            </a:r>
          </a:p>
        </p:txBody>
      </p:sp>
    </p:spTree>
    <p:extLst>
      <p:ext uri="{BB962C8B-B14F-4D97-AF65-F5344CB8AC3E}">
        <p14:creationId xmlns:p14="http://schemas.microsoft.com/office/powerpoint/2010/main" val="310051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D29EF-B36D-230C-9727-01A4C71FFAEE}"/>
              </a:ext>
            </a:extLst>
          </p:cNvPr>
          <p:cNvSpPr>
            <a:spLocks noGrp="1"/>
          </p:cNvSpPr>
          <p:nvPr>
            <p:ph type="title"/>
          </p:nvPr>
        </p:nvSpPr>
        <p:spPr/>
        <p:txBody>
          <a:bodyPr/>
          <a:lstStyle/>
          <a:p>
            <a:r>
              <a:rPr lang="en-US" dirty="0" err="1">
                <a:solidFill>
                  <a:schemeClr val="accent1"/>
                </a:solidFill>
              </a:rPr>
              <a:t>FactorVAE</a:t>
            </a:r>
            <a:r>
              <a:rPr lang="en-US" dirty="0">
                <a:solidFill>
                  <a:schemeClr val="accent1"/>
                </a:solidFill>
              </a:rPr>
              <a:t> (loss)</a:t>
            </a:r>
          </a:p>
        </p:txBody>
      </p:sp>
      <p:sp>
        <p:nvSpPr>
          <p:cNvPr id="4" name="Slide Number Placeholder 3">
            <a:extLst>
              <a:ext uri="{FF2B5EF4-FFF2-40B4-BE49-F238E27FC236}">
                <a16:creationId xmlns:a16="http://schemas.microsoft.com/office/drawing/2014/main" id="{7BD0BA86-6ED9-3101-5FE7-0F39600BFE6E}"/>
              </a:ext>
            </a:extLst>
          </p:cNvPr>
          <p:cNvSpPr>
            <a:spLocks noGrp="1"/>
          </p:cNvSpPr>
          <p:nvPr>
            <p:ph type="sldNum" sz="quarter" idx="12"/>
          </p:nvPr>
        </p:nvSpPr>
        <p:spPr/>
        <p:txBody>
          <a:bodyPr/>
          <a:lstStyle/>
          <a:p>
            <a:fld id="{3DAEAE60-75C4-48E9-91BF-D40A5DA4F038}" type="slidenum">
              <a:rPr lang="en-US" smtClean="0"/>
              <a:pPr/>
              <a:t>32</a:t>
            </a:fld>
            <a:endParaRPr lang="en-US" dirty="0"/>
          </a:p>
        </p:txBody>
      </p:sp>
      <p:sp>
        <p:nvSpPr>
          <p:cNvPr id="7" name="Right Brace 6">
            <a:extLst>
              <a:ext uri="{FF2B5EF4-FFF2-40B4-BE49-F238E27FC236}">
                <a16:creationId xmlns:a16="http://schemas.microsoft.com/office/drawing/2014/main" id="{9F49347D-827B-2537-1C5B-2069BBAA9D28}"/>
              </a:ext>
            </a:extLst>
          </p:cNvPr>
          <p:cNvSpPr/>
          <p:nvPr/>
        </p:nvSpPr>
        <p:spPr>
          <a:xfrm rot="5400000">
            <a:off x="4840433" y="958834"/>
            <a:ext cx="426142" cy="612936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BF862D4-EA43-82F1-286E-F3EA754E074F}"/>
              </a:ext>
            </a:extLst>
          </p:cNvPr>
          <p:cNvSpPr txBox="1"/>
          <p:nvPr/>
        </p:nvSpPr>
        <p:spPr>
          <a:xfrm>
            <a:off x="3797649" y="4348147"/>
            <a:ext cx="2324100" cy="461665"/>
          </a:xfrm>
          <a:prstGeom prst="rect">
            <a:avLst/>
          </a:prstGeom>
          <a:noFill/>
        </p:spPr>
        <p:txBody>
          <a:bodyPr wrap="square" rtlCol="0">
            <a:spAutoFit/>
          </a:bodyPr>
          <a:lstStyle/>
          <a:p>
            <a:pPr algn="ctr"/>
            <a:r>
              <a:rPr lang="en-US" sz="2400" dirty="0"/>
              <a:t>VAE loss </a:t>
            </a:r>
          </a:p>
        </p:txBody>
      </p:sp>
      <p:sp>
        <p:nvSpPr>
          <p:cNvPr id="9" name="Right Brace 8">
            <a:extLst>
              <a:ext uri="{FF2B5EF4-FFF2-40B4-BE49-F238E27FC236}">
                <a16:creationId xmlns:a16="http://schemas.microsoft.com/office/drawing/2014/main" id="{9B756B4D-8A25-4DEB-58A8-BC4F3ED42FC3}"/>
              </a:ext>
            </a:extLst>
          </p:cNvPr>
          <p:cNvSpPr/>
          <p:nvPr/>
        </p:nvSpPr>
        <p:spPr>
          <a:xfrm rot="5400000">
            <a:off x="9307577" y="2834361"/>
            <a:ext cx="426143" cy="233428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CCC585DC-599B-7E80-EA32-682482633337}"/>
              </a:ext>
            </a:extLst>
          </p:cNvPr>
          <p:cNvSpPr txBox="1"/>
          <p:nvPr/>
        </p:nvSpPr>
        <p:spPr>
          <a:xfrm>
            <a:off x="8125009" y="4348147"/>
            <a:ext cx="2895786" cy="461665"/>
          </a:xfrm>
          <a:prstGeom prst="rect">
            <a:avLst/>
          </a:prstGeom>
          <a:noFill/>
        </p:spPr>
        <p:txBody>
          <a:bodyPr wrap="square" rtlCol="0">
            <a:spAutoFit/>
          </a:bodyPr>
          <a:lstStyle/>
          <a:p>
            <a:r>
              <a:rPr lang="en-US" sz="2400" dirty="0"/>
              <a:t>Total correlation (TC)</a:t>
            </a:r>
          </a:p>
        </p:txBody>
      </p:sp>
      <p:pic>
        <p:nvPicPr>
          <p:cNvPr id="3" name="Picture 2">
            <a:extLst>
              <a:ext uri="{FF2B5EF4-FFF2-40B4-BE49-F238E27FC236}">
                <a16:creationId xmlns:a16="http://schemas.microsoft.com/office/drawing/2014/main" id="{ADB0BFA9-CE43-41CF-41CF-53C5BAB9F3D2}"/>
              </a:ext>
            </a:extLst>
          </p:cNvPr>
          <p:cNvPicPr>
            <a:picLocks noChangeAspect="1"/>
          </p:cNvPicPr>
          <p:nvPr/>
        </p:nvPicPr>
        <p:blipFill rotWithShape="1">
          <a:blip r:embed="rId3"/>
          <a:srcRect t="3879"/>
          <a:stretch/>
        </p:blipFill>
        <p:spPr>
          <a:xfrm>
            <a:off x="947154" y="2917825"/>
            <a:ext cx="9740637" cy="994796"/>
          </a:xfrm>
          <a:prstGeom prst="rect">
            <a:avLst/>
          </a:prstGeom>
        </p:spPr>
      </p:pic>
      <p:sp>
        <p:nvSpPr>
          <p:cNvPr id="11" name="Left Brace 10">
            <a:extLst>
              <a:ext uri="{FF2B5EF4-FFF2-40B4-BE49-F238E27FC236}">
                <a16:creationId xmlns:a16="http://schemas.microsoft.com/office/drawing/2014/main" id="{54DFC647-F9E4-B039-E9DD-D48DF2EB4A52}"/>
              </a:ext>
            </a:extLst>
          </p:cNvPr>
          <p:cNvSpPr/>
          <p:nvPr/>
        </p:nvSpPr>
        <p:spPr>
          <a:xfrm rot="5400000">
            <a:off x="10107451" y="2844642"/>
            <a:ext cx="114641" cy="564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22C73BE6-02B2-669A-0E74-310953AE8717}"/>
              </a:ext>
            </a:extLst>
          </p:cNvPr>
          <p:cNvPicPr>
            <a:picLocks noChangeAspect="1"/>
          </p:cNvPicPr>
          <p:nvPr/>
        </p:nvPicPr>
        <p:blipFill>
          <a:blip r:embed="rId4"/>
          <a:stretch>
            <a:fillRect/>
          </a:stretch>
        </p:blipFill>
        <p:spPr>
          <a:xfrm>
            <a:off x="9083336" y="2126214"/>
            <a:ext cx="2079139" cy="784346"/>
          </a:xfrm>
          <a:prstGeom prst="rect">
            <a:avLst/>
          </a:prstGeom>
        </p:spPr>
      </p:pic>
    </p:spTree>
    <p:extLst>
      <p:ext uri="{BB962C8B-B14F-4D97-AF65-F5344CB8AC3E}">
        <p14:creationId xmlns:p14="http://schemas.microsoft.com/office/powerpoint/2010/main" val="3295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8451-7B38-508D-96F0-1C5D0EFED35B}"/>
              </a:ext>
            </a:extLst>
          </p:cNvPr>
          <p:cNvSpPr>
            <a:spLocks noGrp="1"/>
          </p:cNvSpPr>
          <p:nvPr>
            <p:ph type="title"/>
          </p:nvPr>
        </p:nvSpPr>
        <p:spPr/>
        <p:txBody>
          <a:bodyPr/>
          <a:lstStyle/>
          <a:p>
            <a:r>
              <a:rPr lang="en-US" dirty="0">
                <a:solidFill>
                  <a:schemeClr val="accent1"/>
                </a:solidFill>
              </a:rPr>
              <a:t>TC approximation</a:t>
            </a:r>
          </a:p>
        </p:txBody>
      </p:sp>
      <p:sp>
        <p:nvSpPr>
          <p:cNvPr id="4" name="Slide Number Placeholder 3">
            <a:extLst>
              <a:ext uri="{FF2B5EF4-FFF2-40B4-BE49-F238E27FC236}">
                <a16:creationId xmlns:a16="http://schemas.microsoft.com/office/drawing/2014/main" id="{71026B64-5A1E-CBEE-B1D2-3CEDF631281F}"/>
              </a:ext>
            </a:extLst>
          </p:cNvPr>
          <p:cNvSpPr>
            <a:spLocks noGrp="1"/>
          </p:cNvSpPr>
          <p:nvPr>
            <p:ph type="sldNum" sz="quarter" idx="12"/>
          </p:nvPr>
        </p:nvSpPr>
        <p:spPr/>
        <p:txBody>
          <a:bodyPr/>
          <a:lstStyle/>
          <a:p>
            <a:fld id="{3DAEAE60-75C4-48E9-91BF-D40A5DA4F038}" type="slidenum">
              <a:rPr lang="en-US" smtClean="0"/>
              <a:pPr/>
              <a:t>33</a:t>
            </a:fld>
            <a:endParaRPr lang="en-US" dirty="0"/>
          </a:p>
        </p:txBody>
      </p:sp>
      <p:pic>
        <p:nvPicPr>
          <p:cNvPr id="5" name="Picture 4">
            <a:extLst>
              <a:ext uri="{FF2B5EF4-FFF2-40B4-BE49-F238E27FC236}">
                <a16:creationId xmlns:a16="http://schemas.microsoft.com/office/drawing/2014/main" id="{75A6A70F-860D-A15C-FA81-078DCCB660CD}"/>
              </a:ext>
            </a:extLst>
          </p:cNvPr>
          <p:cNvPicPr>
            <a:picLocks noChangeAspect="1"/>
          </p:cNvPicPr>
          <p:nvPr/>
        </p:nvPicPr>
        <p:blipFill>
          <a:blip r:embed="rId2"/>
          <a:stretch>
            <a:fillRect/>
          </a:stretch>
        </p:blipFill>
        <p:spPr>
          <a:xfrm>
            <a:off x="2650994" y="1999489"/>
            <a:ext cx="7140706" cy="3836890"/>
          </a:xfrm>
          <a:prstGeom prst="rect">
            <a:avLst/>
          </a:prstGeom>
        </p:spPr>
      </p:pic>
      <p:pic>
        <p:nvPicPr>
          <p:cNvPr id="3" name="Picture 2">
            <a:extLst>
              <a:ext uri="{FF2B5EF4-FFF2-40B4-BE49-F238E27FC236}">
                <a16:creationId xmlns:a16="http://schemas.microsoft.com/office/drawing/2014/main" id="{B0046688-BED0-FF1B-F089-2BCDC7627060}"/>
              </a:ext>
            </a:extLst>
          </p:cNvPr>
          <p:cNvPicPr>
            <a:picLocks noChangeAspect="1"/>
          </p:cNvPicPr>
          <p:nvPr/>
        </p:nvPicPr>
        <p:blipFill>
          <a:blip r:embed="rId3"/>
          <a:stretch>
            <a:fillRect/>
          </a:stretch>
        </p:blipFill>
        <p:spPr>
          <a:xfrm>
            <a:off x="8725643" y="1421167"/>
            <a:ext cx="3000794" cy="847843"/>
          </a:xfrm>
          <a:prstGeom prst="rect">
            <a:avLst/>
          </a:prstGeom>
        </p:spPr>
      </p:pic>
    </p:spTree>
    <p:extLst>
      <p:ext uri="{BB962C8B-B14F-4D97-AF65-F5344CB8AC3E}">
        <p14:creationId xmlns:p14="http://schemas.microsoft.com/office/powerpoint/2010/main" val="2154535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DE9A3A-88D1-3377-7D92-7D3E28F28AFB}"/>
                  </a:ext>
                </a:extLst>
              </p:cNvPr>
              <p:cNvSpPr>
                <a:spLocks noGrp="1"/>
              </p:cNvSpPr>
              <p:nvPr>
                <p:ph type="title"/>
              </p:nvPr>
            </p:nvSpPr>
            <p:spPr/>
            <p:txBody>
              <a:bodyPr/>
              <a:lstStyle/>
              <a:p>
                <a:r>
                  <a:rPr lang="en-US" dirty="0">
                    <a:solidFill>
                      <a:schemeClr val="accent1"/>
                    </a:solidFill>
                  </a:rPr>
                  <a:t>FactorVAE vs </a:t>
                </a:r>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-VAE </a:t>
                </a:r>
              </a:p>
            </p:txBody>
          </p:sp>
        </mc:Choice>
        <mc:Fallback xmlns="">
          <p:sp>
            <p:nvSpPr>
              <p:cNvPr id="2" name="Title 1">
                <a:extLst>
                  <a:ext uri="{FF2B5EF4-FFF2-40B4-BE49-F238E27FC236}">
                    <a16:creationId xmlns:a16="http://schemas.microsoft.com/office/drawing/2014/main" id="{C1DE9A3A-88D1-3377-7D92-7D3E28F28AFB}"/>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02AC44-2FDD-76CA-F28B-47B33237601E}"/>
              </a:ext>
            </a:extLst>
          </p:cNvPr>
          <p:cNvSpPr>
            <a:spLocks noGrp="1"/>
          </p:cNvSpPr>
          <p:nvPr>
            <p:ph type="sldNum" sz="quarter" idx="12"/>
          </p:nvPr>
        </p:nvSpPr>
        <p:spPr/>
        <p:txBody>
          <a:bodyPr/>
          <a:lstStyle/>
          <a:p>
            <a:fld id="{3DAEAE60-75C4-48E9-91BF-D40A5DA4F038}" type="slidenum">
              <a:rPr lang="en-US" smtClean="0"/>
              <a:pPr/>
              <a:t>34</a:t>
            </a:fld>
            <a:endParaRPr lang="en-US" dirty="0"/>
          </a:p>
        </p:txBody>
      </p:sp>
      <p:pic>
        <p:nvPicPr>
          <p:cNvPr id="8" name="Picture 7">
            <a:extLst>
              <a:ext uri="{FF2B5EF4-FFF2-40B4-BE49-F238E27FC236}">
                <a16:creationId xmlns:a16="http://schemas.microsoft.com/office/drawing/2014/main" id="{FB559564-97ED-5655-0CBB-8E8132606C25}"/>
              </a:ext>
            </a:extLst>
          </p:cNvPr>
          <p:cNvPicPr>
            <a:picLocks noChangeAspect="1"/>
          </p:cNvPicPr>
          <p:nvPr/>
        </p:nvPicPr>
        <p:blipFill>
          <a:blip r:embed="rId4"/>
          <a:stretch>
            <a:fillRect/>
          </a:stretch>
        </p:blipFill>
        <p:spPr>
          <a:xfrm>
            <a:off x="729813" y="1690688"/>
            <a:ext cx="10623986" cy="369797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B86577-E466-A3A7-C57E-1ACDC4DD4BC5}"/>
                  </a:ext>
                </a:extLst>
              </p:cNvPr>
              <p:cNvSpPr txBox="1"/>
              <p:nvPr/>
            </p:nvSpPr>
            <p:spPr>
              <a:xfrm>
                <a:off x="2173407" y="1690688"/>
                <a:ext cx="2827020" cy="584775"/>
              </a:xfrm>
              <a:prstGeom prst="rect">
                <a:avLst/>
              </a:prstGeom>
              <a:noFill/>
            </p:spPr>
            <p:txBody>
              <a:bodyPr wrap="square" rtlCol="0">
                <a:spAutoFit/>
              </a:bodyPr>
              <a:lstStyle/>
              <a:p>
                <a:pPr algn="ctr"/>
                <a14:m>
                  <m:oMath xmlns:m="http://schemas.openxmlformats.org/officeDocument/2006/math">
                    <m:r>
                      <a:rPr lang="en-US" sz="3200" b="0" i="1" smtClean="0">
                        <a:solidFill>
                          <a:schemeClr val="accent1"/>
                        </a:solidFill>
                        <a:latin typeface="Cambria Math" panose="02040503050406030204" pitchFamily="18" charset="0"/>
                        <a:ea typeface="Cambria Math" panose="02040503050406030204" pitchFamily="18" charset="0"/>
                      </a:rPr>
                      <m:t>𝛽</m:t>
                    </m:r>
                  </m:oMath>
                </a14:m>
                <a:r>
                  <a:rPr lang="en-US" sz="3200" dirty="0">
                    <a:solidFill>
                      <a:schemeClr val="accent1"/>
                    </a:solidFill>
                  </a:rPr>
                  <a:t>-VAE</a:t>
                </a:r>
                <a:endParaRPr lang="en-US" sz="3200" dirty="0"/>
              </a:p>
            </p:txBody>
          </p:sp>
        </mc:Choice>
        <mc:Fallback xmlns="">
          <p:sp>
            <p:nvSpPr>
              <p:cNvPr id="3" name="TextBox 2">
                <a:extLst>
                  <a:ext uri="{FF2B5EF4-FFF2-40B4-BE49-F238E27FC236}">
                    <a16:creationId xmlns:a16="http://schemas.microsoft.com/office/drawing/2014/main" id="{0AB86577-E466-A3A7-C57E-1ACDC4DD4BC5}"/>
                  </a:ext>
                </a:extLst>
              </p:cNvPr>
              <p:cNvSpPr txBox="1">
                <a:spLocks noRot="1" noChangeAspect="1" noMove="1" noResize="1" noEditPoints="1" noAdjustHandles="1" noChangeArrowheads="1" noChangeShapeType="1" noTextEdit="1"/>
              </p:cNvSpPr>
              <p:nvPr/>
            </p:nvSpPr>
            <p:spPr>
              <a:xfrm>
                <a:off x="2173407" y="1690688"/>
                <a:ext cx="2827020" cy="584775"/>
              </a:xfrm>
              <a:prstGeom prst="rect">
                <a:avLst/>
              </a:prstGeom>
              <a:blipFill>
                <a:blip r:embed="rId5"/>
                <a:stretch>
                  <a:fillRect t="-12500" b="-3437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67A2188-ACAA-7D4D-9963-E450AF8F8159}"/>
              </a:ext>
            </a:extLst>
          </p:cNvPr>
          <p:cNvSpPr txBox="1"/>
          <p:nvPr/>
        </p:nvSpPr>
        <p:spPr>
          <a:xfrm>
            <a:off x="7450824" y="1752242"/>
            <a:ext cx="1452577" cy="461665"/>
          </a:xfrm>
          <a:prstGeom prst="rect">
            <a:avLst/>
          </a:prstGeom>
          <a:noFill/>
        </p:spPr>
        <p:txBody>
          <a:bodyPr wrap="none" rtlCol="0">
            <a:spAutoFit/>
          </a:bodyPr>
          <a:lstStyle/>
          <a:p>
            <a:r>
              <a:rPr lang="en-US" sz="2400" dirty="0" err="1">
                <a:solidFill>
                  <a:schemeClr val="accent1"/>
                </a:solidFill>
              </a:rPr>
              <a:t>FactorVAE</a:t>
            </a:r>
            <a:endParaRPr lang="en-US" sz="2400" dirty="0"/>
          </a:p>
        </p:txBody>
      </p:sp>
    </p:spTree>
    <p:extLst>
      <p:ext uri="{BB962C8B-B14F-4D97-AF65-F5344CB8AC3E}">
        <p14:creationId xmlns:p14="http://schemas.microsoft.com/office/powerpoint/2010/main" val="50768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C629B6E-6B1F-3B1C-4FBD-9A2F997EA48A}"/>
                  </a:ext>
                </a:extLst>
              </p:cNvPr>
              <p:cNvSpPr>
                <a:spLocks noGrp="1"/>
              </p:cNvSpPr>
              <p:nvPr>
                <p:ph type="title"/>
              </p:nvPr>
            </p:nvSpPr>
            <p:spPr/>
            <p:txBody>
              <a:bodyPr/>
              <a:lstStyle/>
              <a:p>
                <a:r>
                  <a:rPr lang="en-US" dirty="0">
                    <a:solidFill>
                      <a:schemeClr val="accent1"/>
                    </a:solidFill>
                  </a:rPr>
                  <a:t>FactorVAE vs </a:t>
                </a:r>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-VAE </a:t>
                </a:r>
                <a:endParaRPr lang="en-US" dirty="0"/>
              </a:p>
            </p:txBody>
          </p:sp>
        </mc:Choice>
        <mc:Fallback xmlns="">
          <p:sp>
            <p:nvSpPr>
              <p:cNvPr id="2" name="Title 1">
                <a:extLst>
                  <a:ext uri="{FF2B5EF4-FFF2-40B4-BE49-F238E27FC236}">
                    <a16:creationId xmlns:a16="http://schemas.microsoft.com/office/drawing/2014/main" id="{AC629B6E-6B1F-3B1C-4FBD-9A2F997EA48A}"/>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7D3B85C-2753-C87B-6ECA-CB888133A012}"/>
              </a:ext>
            </a:extLst>
          </p:cNvPr>
          <p:cNvSpPr>
            <a:spLocks noGrp="1"/>
          </p:cNvSpPr>
          <p:nvPr>
            <p:ph type="sldNum" sz="quarter" idx="12"/>
          </p:nvPr>
        </p:nvSpPr>
        <p:spPr/>
        <p:txBody>
          <a:bodyPr/>
          <a:lstStyle/>
          <a:p>
            <a:fld id="{3DAEAE60-75C4-48E9-91BF-D40A5DA4F038}" type="slidenum">
              <a:rPr lang="en-US" smtClean="0"/>
              <a:pPr/>
              <a:t>35</a:t>
            </a:fld>
            <a:endParaRPr lang="en-US" dirty="0"/>
          </a:p>
        </p:txBody>
      </p:sp>
      <p:pic>
        <p:nvPicPr>
          <p:cNvPr id="5" name="Picture 4">
            <a:extLst>
              <a:ext uri="{FF2B5EF4-FFF2-40B4-BE49-F238E27FC236}">
                <a16:creationId xmlns:a16="http://schemas.microsoft.com/office/drawing/2014/main" id="{53F34D04-6D4B-8403-168B-F67DCB7C46A5}"/>
              </a:ext>
            </a:extLst>
          </p:cNvPr>
          <p:cNvPicPr>
            <a:picLocks noChangeAspect="1"/>
          </p:cNvPicPr>
          <p:nvPr/>
        </p:nvPicPr>
        <p:blipFill>
          <a:blip r:embed="rId3"/>
          <a:stretch>
            <a:fillRect/>
          </a:stretch>
        </p:blipFill>
        <p:spPr>
          <a:xfrm>
            <a:off x="5807540" y="2405758"/>
            <a:ext cx="5934879" cy="2732284"/>
          </a:xfrm>
          <a:prstGeom prst="rect">
            <a:avLst/>
          </a:prstGeom>
        </p:spPr>
      </p:pic>
      <p:pic>
        <p:nvPicPr>
          <p:cNvPr id="6" name="Picture 5">
            <a:extLst>
              <a:ext uri="{FF2B5EF4-FFF2-40B4-BE49-F238E27FC236}">
                <a16:creationId xmlns:a16="http://schemas.microsoft.com/office/drawing/2014/main" id="{C517F7CB-30F6-E214-9F12-74D89109C8CF}"/>
              </a:ext>
            </a:extLst>
          </p:cNvPr>
          <p:cNvPicPr>
            <a:picLocks noChangeAspect="1"/>
          </p:cNvPicPr>
          <p:nvPr/>
        </p:nvPicPr>
        <p:blipFill>
          <a:blip r:embed="rId4"/>
          <a:stretch>
            <a:fillRect/>
          </a:stretch>
        </p:blipFill>
        <p:spPr>
          <a:xfrm>
            <a:off x="349901" y="1690688"/>
            <a:ext cx="5223209" cy="3985262"/>
          </a:xfrm>
          <a:prstGeom prst="rect">
            <a:avLst/>
          </a:prstGeom>
        </p:spPr>
      </p:pic>
    </p:spTree>
    <p:extLst>
      <p:ext uri="{BB962C8B-B14F-4D97-AF65-F5344CB8AC3E}">
        <p14:creationId xmlns:p14="http://schemas.microsoft.com/office/powerpoint/2010/main" val="325837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9F3C-7B89-1651-B964-8491E0749EC2}"/>
              </a:ext>
            </a:extLst>
          </p:cNvPr>
          <p:cNvSpPr>
            <a:spLocks noGrp="1"/>
          </p:cNvSpPr>
          <p:nvPr>
            <p:ph type="title"/>
          </p:nvPr>
        </p:nvSpPr>
        <p:spPr>
          <a:xfrm>
            <a:off x="525780" y="304165"/>
            <a:ext cx="10515600" cy="892175"/>
          </a:xfrm>
        </p:spPr>
        <p:txBody>
          <a:bodyPr/>
          <a:lstStyle/>
          <a:p>
            <a:r>
              <a:rPr lang="en-US" dirty="0">
                <a:solidFill>
                  <a:schemeClr val="accent1">
                    <a:lumMod val="75000"/>
                  </a:schemeClr>
                </a:solidFill>
              </a:rPr>
              <a:t>D</a:t>
            </a:r>
            <a:r>
              <a:rPr lang="en-US" sz="4400" dirty="0">
                <a:solidFill>
                  <a:schemeClr val="accent1">
                    <a:lumMod val="75000"/>
                  </a:schemeClr>
                </a:solidFill>
              </a:rPr>
              <a:t>isentangled representation </a:t>
            </a:r>
            <a:r>
              <a:rPr lang="en-US" dirty="0">
                <a:solidFill>
                  <a:schemeClr val="accent1">
                    <a:lumMod val="75000"/>
                  </a:schemeClr>
                </a:solidFill>
              </a:rPr>
              <a:t>definition</a:t>
            </a:r>
          </a:p>
        </p:txBody>
      </p:sp>
      <p:pic>
        <p:nvPicPr>
          <p:cNvPr id="1026" name="Picture 2" descr="Blog - Disentangled Representations in Reinforcement Learning">
            <a:extLst>
              <a:ext uri="{FF2B5EF4-FFF2-40B4-BE49-F238E27FC236}">
                <a16:creationId xmlns:a16="http://schemas.microsoft.com/office/drawing/2014/main" id="{01D2E180-AF71-052B-5E25-7D6DB6C9B5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63836" y="2640217"/>
            <a:ext cx="8171008" cy="309690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4978F58-2B88-D40D-6CA2-C595C289E606}"/>
              </a:ext>
            </a:extLst>
          </p:cNvPr>
          <p:cNvSpPr>
            <a:spLocks noGrp="1"/>
          </p:cNvSpPr>
          <p:nvPr>
            <p:ph type="sldNum" sz="quarter" idx="12"/>
          </p:nvPr>
        </p:nvSpPr>
        <p:spPr/>
        <p:txBody>
          <a:bodyPr/>
          <a:lstStyle/>
          <a:p>
            <a:fld id="{3DAEAE60-75C4-48E9-91BF-D40A5DA4F038}" type="slidenum">
              <a:rPr lang="en-US" smtClean="0"/>
              <a:t>3</a:t>
            </a:fld>
            <a:endParaRPr lang="en-US"/>
          </a:p>
        </p:txBody>
      </p:sp>
      <p:sp>
        <p:nvSpPr>
          <p:cNvPr id="6" name="TextBox 5">
            <a:extLst>
              <a:ext uri="{FF2B5EF4-FFF2-40B4-BE49-F238E27FC236}">
                <a16:creationId xmlns:a16="http://schemas.microsoft.com/office/drawing/2014/main" id="{13A5E012-768E-E554-E07A-89022F457E4C}"/>
              </a:ext>
            </a:extLst>
          </p:cNvPr>
          <p:cNvSpPr txBox="1"/>
          <p:nvPr/>
        </p:nvSpPr>
        <p:spPr>
          <a:xfrm>
            <a:off x="650239" y="1196340"/>
            <a:ext cx="11303000" cy="1200329"/>
          </a:xfrm>
          <a:prstGeom prst="rect">
            <a:avLst/>
          </a:prstGeom>
          <a:noFill/>
        </p:spPr>
        <p:txBody>
          <a:bodyPr wrap="square">
            <a:spAutoFit/>
          </a:bodyPr>
          <a:lstStyle/>
          <a:p>
            <a:r>
              <a:rPr lang="en-US" sz="2400" dirty="0"/>
              <a:t>A disentangled representation is defined as one where </a:t>
            </a:r>
            <a:r>
              <a:rPr lang="en-US" sz="2400" dirty="0">
                <a:solidFill>
                  <a:schemeClr val="accent1">
                    <a:lumMod val="75000"/>
                  </a:schemeClr>
                </a:solidFill>
              </a:rPr>
              <a:t>single latent units </a:t>
            </a:r>
            <a:r>
              <a:rPr lang="en-US" sz="2400" dirty="0"/>
              <a:t>are </a:t>
            </a:r>
            <a:r>
              <a:rPr lang="en-US" sz="2400" dirty="0">
                <a:solidFill>
                  <a:schemeClr val="accent1">
                    <a:lumMod val="75000"/>
                  </a:schemeClr>
                </a:solidFill>
              </a:rPr>
              <a:t>sensitive</a:t>
            </a:r>
            <a:r>
              <a:rPr lang="en-US" sz="2400" dirty="0"/>
              <a:t> to changes in </a:t>
            </a:r>
            <a:r>
              <a:rPr lang="en-US" sz="2400" dirty="0">
                <a:solidFill>
                  <a:schemeClr val="accent1">
                    <a:lumMod val="75000"/>
                  </a:schemeClr>
                </a:solidFill>
              </a:rPr>
              <a:t>single generative factors</a:t>
            </a:r>
            <a:r>
              <a:rPr lang="en-US" sz="2400" dirty="0"/>
              <a:t>, while being </a:t>
            </a:r>
            <a:r>
              <a:rPr lang="en-US" sz="2400" dirty="0">
                <a:solidFill>
                  <a:schemeClr val="accent1">
                    <a:lumMod val="75000"/>
                  </a:schemeClr>
                </a:solidFill>
              </a:rPr>
              <a:t>relatively invariant </a:t>
            </a:r>
            <a:r>
              <a:rPr lang="en-US" sz="2400" dirty="0"/>
              <a:t>to changes in other factors</a:t>
            </a:r>
            <a:r>
              <a:rPr lang="en-US" sz="2400" baseline="30000" dirty="0"/>
              <a:t>1</a:t>
            </a:r>
            <a:r>
              <a:rPr lang="en-US" sz="2400" dirty="0"/>
              <a:t>.</a:t>
            </a:r>
          </a:p>
        </p:txBody>
      </p:sp>
      <p:sp>
        <p:nvSpPr>
          <p:cNvPr id="5" name="TextBox 4">
            <a:extLst>
              <a:ext uri="{FF2B5EF4-FFF2-40B4-BE49-F238E27FC236}">
                <a16:creationId xmlns:a16="http://schemas.microsoft.com/office/drawing/2014/main" id="{9CF06290-93FB-E254-6E9D-5366F34D4ED5}"/>
              </a:ext>
            </a:extLst>
          </p:cNvPr>
          <p:cNvSpPr txBox="1"/>
          <p:nvPr/>
        </p:nvSpPr>
        <p:spPr>
          <a:xfrm>
            <a:off x="2007868" y="5796002"/>
            <a:ext cx="8587741" cy="307777"/>
          </a:xfrm>
          <a:prstGeom prst="rect">
            <a:avLst/>
          </a:prstGeom>
          <a:noFill/>
        </p:spPr>
        <p:txBody>
          <a:bodyPr wrap="square">
            <a:spAutoFit/>
          </a:bodyPr>
          <a:lstStyle/>
          <a:p>
            <a:pPr algn="ctr"/>
            <a:r>
              <a:rPr lang="en-US" sz="1400" dirty="0"/>
              <a:t>Image is taken from https://agents.inf.ed.ac.uk/blog/disentangled-representations-rl/</a:t>
            </a:r>
          </a:p>
        </p:txBody>
      </p:sp>
      <p:sp>
        <p:nvSpPr>
          <p:cNvPr id="3" name="TextBox 2">
            <a:extLst>
              <a:ext uri="{FF2B5EF4-FFF2-40B4-BE49-F238E27FC236}">
                <a16:creationId xmlns:a16="http://schemas.microsoft.com/office/drawing/2014/main" id="{2BD7B6CC-5F00-AC9F-3C55-278DCC814242}"/>
              </a:ext>
            </a:extLst>
          </p:cNvPr>
          <p:cNvSpPr txBox="1"/>
          <p:nvPr/>
        </p:nvSpPr>
        <p:spPr>
          <a:xfrm>
            <a:off x="91440" y="6428343"/>
            <a:ext cx="10728960" cy="323165"/>
          </a:xfrm>
          <a:prstGeom prst="rect">
            <a:avLst/>
          </a:prstGeom>
          <a:noFill/>
        </p:spPr>
        <p:txBody>
          <a:bodyPr wrap="square" rtlCol="0">
            <a:spAutoFit/>
          </a:bodyPr>
          <a:lstStyle/>
          <a:p>
            <a:r>
              <a:rPr lang="en-US" sz="1500" dirty="0"/>
              <a:t>1- Bengio, Y., et al. (2013). ‘Representation learning: A review and new perspectives.’ IEEE Trans. on PAMI, 35(8)</a:t>
            </a:r>
          </a:p>
        </p:txBody>
      </p:sp>
    </p:spTree>
    <p:extLst>
      <p:ext uri="{BB962C8B-B14F-4D97-AF65-F5344CB8AC3E}">
        <p14:creationId xmlns:p14="http://schemas.microsoft.com/office/powerpoint/2010/main" val="282906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F48-FBCE-3812-FB55-F572BB2E1BCE}"/>
              </a:ext>
            </a:extLst>
          </p:cNvPr>
          <p:cNvSpPr>
            <a:spLocks noGrp="1"/>
          </p:cNvSpPr>
          <p:nvPr>
            <p:ph type="title"/>
          </p:nvPr>
        </p:nvSpPr>
        <p:spPr/>
        <p:txBody>
          <a:bodyPr/>
          <a:lstStyle/>
          <a:p>
            <a:r>
              <a:rPr lang="en-US" dirty="0"/>
              <a:t>Two DRL paradigm</a:t>
            </a:r>
          </a:p>
        </p:txBody>
      </p:sp>
      <p:sp>
        <p:nvSpPr>
          <p:cNvPr id="3" name="Content Placeholder 2">
            <a:extLst>
              <a:ext uri="{FF2B5EF4-FFF2-40B4-BE49-F238E27FC236}">
                <a16:creationId xmlns:a16="http://schemas.microsoft.com/office/drawing/2014/main" id="{A03CFA1A-52BB-4276-BE15-CD897D679A8E}"/>
              </a:ext>
            </a:extLst>
          </p:cNvPr>
          <p:cNvSpPr>
            <a:spLocks noGrp="1"/>
          </p:cNvSpPr>
          <p:nvPr>
            <p:ph idx="1"/>
          </p:nvPr>
        </p:nvSpPr>
        <p:spPr/>
        <p:txBody>
          <a:bodyPr/>
          <a:lstStyle/>
          <a:p>
            <a:r>
              <a:rPr lang="en-US" dirty="0">
                <a:solidFill>
                  <a:schemeClr val="accent1"/>
                </a:solidFill>
              </a:rPr>
              <a:t>Unsupervised</a:t>
            </a:r>
          </a:p>
          <a:p>
            <a:pPr marL="0" indent="0">
              <a:buNone/>
            </a:pPr>
            <a:r>
              <a:rPr lang="en-US" dirty="0"/>
              <a:t>No control on which </a:t>
            </a:r>
            <a:r>
              <a:rPr lang="en-US" b="0" i="0" dirty="0">
                <a:solidFill>
                  <a:srgbClr val="0D0D0D"/>
                </a:solidFill>
                <a:effectLst/>
                <a:latin typeface="Söhne"/>
              </a:rPr>
              <a:t>dimension </a:t>
            </a:r>
            <a:r>
              <a:rPr lang="en-US" dirty="0"/>
              <a:t>in latent space is </a:t>
            </a:r>
            <a:r>
              <a:rPr lang="en-US" b="0" i="0" dirty="0">
                <a:solidFill>
                  <a:srgbClr val="0D0D0D"/>
                </a:solidFill>
                <a:effectLst/>
                <a:latin typeface="Söhne"/>
              </a:rPr>
              <a:t>corresponds </a:t>
            </a:r>
            <a:r>
              <a:rPr lang="en-US" dirty="0"/>
              <a:t>in which feature of data</a:t>
            </a:r>
          </a:p>
          <a:p>
            <a:endParaRPr lang="en-US" dirty="0"/>
          </a:p>
          <a:p>
            <a:r>
              <a:rPr lang="en-US" dirty="0">
                <a:solidFill>
                  <a:schemeClr val="accent1"/>
                </a:solidFill>
              </a:rPr>
              <a:t>Supervised (Self-supervised)</a:t>
            </a:r>
          </a:p>
          <a:p>
            <a:pPr marL="0" indent="0">
              <a:buNone/>
            </a:pPr>
            <a:r>
              <a:rPr lang="en-US" dirty="0"/>
              <a:t>We have control on which </a:t>
            </a:r>
            <a:r>
              <a:rPr lang="en-US" b="0" i="0" dirty="0">
                <a:solidFill>
                  <a:srgbClr val="0D0D0D"/>
                </a:solidFill>
                <a:effectLst/>
                <a:latin typeface="Söhne"/>
              </a:rPr>
              <a:t>dimension </a:t>
            </a:r>
            <a:r>
              <a:rPr lang="en-US" dirty="0"/>
              <a:t>in latent space is </a:t>
            </a:r>
            <a:r>
              <a:rPr lang="en-US" b="0" i="0" dirty="0">
                <a:solidFill>
                  <a:srgbClr val="0D0D0D"/>
                </a:solidFill>
                <a:effectLst/>
                <a:latin typeface="Söhne"/>
              </a:rPr>
              <a:t>corresponds </a:t>
            </a:r>
            <a:r>
              <a:rPr lang="en-US" dirty="0"/>
              <a:t>in which feature of data by adding supervision signals during training</a:t>
            </a:r>
          </a:p>
        </p:txBody>
      </p:sp>
      <p:sp>
        <p:nvSpPr>
          <p:cNvPr id="4" name="Slide Number Placeholder 3">
            <a:extLst>
              <a:ext uri="{FF2B5EF4-FFF2-40B4-BE49-F238E27FC236}">
                <a16:creationId xmlns:a16="http://schemas.microsoft.com/office/drawing/2014/main" id="{AE170D8A-A4E6-B21C-CF59-D0064A8DBB28}"/>
              </a:ext>
            </a:extLst>
          </p:cNvPr>
          <p:cNvSpPr>
            <a:spLocks noGrp="1"/>
          </p:cNvSpPr>
          <p:nvPr>
            <p:ph type="sldNum" sz="quarter" idx="12"/>
          </p:nvPr>
        </p:nvSpPr>
        <p:spPr/>
        <p:txBody>
          <a:bodyPr/>
          <a:lstStyle/>
          <a:p>
            <a:fld id="{3DAEAE60-75C4-48E9-91BF-D40A5DA4F038}" type="slidenum">
              <a:rPr lang="en-US" smtClean="0"/>
              <a:pPr/>
              <a:t>4</a:t>
            </a:fld>
            <a:endParaRPr lang="en-US" dirty="0"/>
          </a:p>
        </p:txBody>
      </p:sp>
    </p:spTree>
    <p:extLst>
      <p:ext uri="{BB962C8B-B14F-4D97-AF65-F5344CB8AC3E}">
        <p14:creationId xmlns:p14="http://schemas.microsoft.com/office/powerpoint/2010/main" val="135923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7492-9B61-E6DB-FF3C-EA8B10AB4410}"/>
              </a:ext>
            </a:extLst>
          </p:cNvPr>
          <p:cNvSpPr>
            <a:spLocks noGrp="1"/>
          </p:cNvSpPr>
          <p:nvPr>
            <p:ph type="title"/>
          </p:nvPr>
        </p:nvSpPr>
        <p:spPr>
          <a:xfrm>
            <a:off x="365760" y="320675"/>
            <a:ext cx="10515600" cy="1325563"/>
          </a:xfrm>
        </p:spPr>
        <p:txBody>
          <a:bodyPr/>
          <a:lstStyle/>
          <a:p>
            <a:r>
              <a:rPr lang="en-US" dirty="0">
                <a:solidFill>
                  <a:schemeClr val="accent1">
                    <a:lumMod val="75000"/>
                  </a:schemeClr>
                </a:solidFill>
              </a:rPr>
              <a:t>DRL</a:t>
            </a:r>
            <a:r>
              <a:rPr lang="en-US" baseline="30000" dirty="0">
                <a:solidFill>
                  <a:schemeClr val="accent1">
                    <a:lumMod val="75000"/>
                  </a:schemeClr>
                </a:solidFill>
              </a:rPr>
              <a:t>1</a:t>
            </a:r>
            <a:r>
              <a:rPr lang="en-US" dirty="0">
                <a:solidFill>
                  <a:schemeClr val="accent1">
                    <a:lumMod val="75000"/>
                  </a:schemeClr>
                </a:solidFill>
              </a:rPr>
              <a:t> helps other ML areas</a:t>
            </a:r>
          </a:p>
        </p:txBody>
      </p:sp>
      <p:sp>
        <p:nvSpPr>
          <p:cNvPr id="3" name="Content Placeholder 2">
            <a:extLst>
              <a:ext uri="{FF2B5EF4-FFF2-40B4-BE49-F238E27FC236}">
                <a16:creationId xmlns:a16="http://schemas.microsoft.com/office/drawing/2014/main" id="{7B9C0F29-B6E8-5016-BF09-EC4EF48D92A4}"/>
              </a:ext>
            </a:extLst>
          </p:cNvPr>
          <p:cNvSpPr>
            <a:spLocks noGrp="1"/>
          </p:cNvSpPr>
          <p:nvPr>
            <p:ph idx="1"/>
          </p:nvPr>
        </p:nvSpPr>
        <p:spPr>
          <a:xfrm>
            <a:off x="505195" y="1825625"/>
            <a:ext cx="10515600" cy="3668395"/>
          </a:xfrm>
        </p:spPr>
        <p:txBody>
          <a:bodyPr/>
          <a:lstStyle/>
          <a:p>
            <a:r>
              <a:rPr lang="en-US" dirty="0">
                <a:solidFill>
                  <a:schemeClr val="accent1"/>
                </a:solidFill>
              </a:rPr>
              <a:t>Generalization &amp; Robustness</a:t>
            </a:r>
          </a:p>
          <a:p>
            <a:pPr lvl="1"/>
            <a:r>
              <a:rPr lang="en-US" dirty="0"/>
              <a:t>Ignoring irrelevant features</a:t>
            </a:r>
          </a:p>
          <a:p>
            <a:r>
              <a:rPr lang="en-US" dirty="0">
                <a:solidFill>
                  <a:schemeClr val="accent1"/>
                </a:solidFill>
              </a:rPr>
              <a:t>Explainability</a:t>
            </a:r>
          </a:p>
          <a:p>
            <a:pPr lvl="1"/>
            <a:r>
              <a:rPr lang="en-US" dirty="0"/>
              <a:t>Each feature has semantic meaning</a:t>
            </a:r>
          </a:p>
          <a:p>
            <a:r>
              <a:rPr lang="en-US" dirty="0">
                <a:solidFill>
                  <a:schemeClr val="accent1"/>
                </a:solidFill>
              </a:rPr>
              <a:t>Fairness</a:t>
            </a:r>
          </a:p>
          <a:p>
            <a:pPr lvl="1"/>
            <a:r>
              <a:rPr lang="en-US" dirty="0"/>
              <a:t>Reducing the effect of the biased (like gender) feature</a:t>
            </a:r>
          </a:p>
          <a:p>
            <a:r>
              <a:rPr lang="en-US" dirty="0">
                <a:solidFill>
                  <a:schemeClr val="accent1"/>
                </a:solidFill>
              </a:rPr>
              <a:t>Controllable data generation</a:t>
            </a:r>
          </a:p>
          <a:p>
            <a:pPr lvl="1"/>
            <a:r>
              <a:rPr lang="en-US" dirty="0"/>
              <a:t>Image generation based on changing semantic features</a:t>
            </a:r>
          </a:p>
        </p:txBody>
      </p:sp>
      <p:sp>
        <p:nvSpPr>
          <p:cNvPr id="4" name="Slide Number Placeholder 3">
            <a:extLst>
              <a:ext uri="{FF2B5EF4-FFF2-40B4-BE49-F238E27FC236}">
                <a16:creationId xmlns:a16="http://schemas.microsoft.com/office/drawing/2014/main" id="{97291C2A-B0D7-916F-55BC-5AE7DB821247}"/>
              </a:ext>
            </a:extLst>
          </p:cNvPr>
          <p:cNvSpPr>
            <a:spLocks noGrp="1"/>
          </p:cNvSpPr>
          <p:nvPr>
            <p:ph type="sldNum" sz="quarter" idx="12"/>
          </p:nvPr>
        </p:nvSpPr>
        <p:spPr/>
        <p:txBody>
          <a:bodyPr/>
          <a:lstStyle/>
          <a:p>
            <a:fld id="{3DAEAE60-75C4-48E9-91BF-D40A5DA4F038}" type="slidenum">
              <a:rPr lang="en-US" smtClean="0"/>
              <a:t>5</a:t>
            </a:fld>
            <a:endParaRPr lang="en-US"/>
          </a:p>
        </p:txBody>
      </p:sp>
      <p:sp>
        <p:nvSpPr>
          <p:cNvPr id="5" name="TextBox 4">
            <a:extLst>
              <a:ext uri="{FF2B5EF4-FFF2-40B4-BE49-F238E27FC236}">
                <a16:creationId xmlns:a16="http://schemas.microsoft.com/office/drawing/2014/main" id="{F6512551-7301-DCF9-101B-7751A156AF71}"/>
              </a:ext>
            </a:extLst>
          </p:cNvPr>
          <p:cNvSpPr txBox="1"/>
          <p:nvPr/>
        </p:nvSpPr>
        <p:spPr>
          <a:xfrm>
            <a:off x="185155" y="6398310"/>
            <a:ext cx="4122420" cy="323165"/>
          </a:xfrm>
          <a:prstGeom prst="rect">
            <a:avLst/>
          </a:prstGeom>
          <a:noFill/>
        </p:spPr>
        <p:txBody>
          <a:bodyPr wrap="square" rtlCol="0">
            <a:spAutoFit/>
          </a:bodyPr>
          <a:lstStyle/>
          <a:p>
            <a:r>
              <a:rPr lang="en-US" sz="1500" dirty="0"/>
              <a:t>1- Disentangled representation learning</a:t>
            </a:r>
          </a:p>
        </p:txBody>
      </p:sp>
    </p:spTree>
    <p:extLst>
      <p:ext uri="{BB962C8B-B14F-4D97-AF65-F5344CB8AC3E}">
        <p14:creationId xmlns:p14="http://schemas.microsoft.com/office/powerpoint/2010/main" val="254851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7700-5441-EDCB-4635-9102016CB8A6}"/>
              </a:ext>
            </a:extLst>
          </p:cNvPr>
          <p:cNvSpPr>
            <a:spLocks noGrp="1"/>
          </p:cNvSpPr>
          <p:nvPr>
            <p:ph type="title"/>
          </p:nvPr>
        </p:nvSpPr>
        <p:spPr>
          <a:xfrm>
            <a:off x="350520" y="292656"/>
            <a:ext cx="10515600" cy="1325563"/>
          </a:xfrm>
        </p:spPr>
        <p:txBody>
          <a:bodyPr/>
          <a:lstStyle/>
          <a:p>
            <a:r>
              <a:rPr lang="en-US" dirty="0">
                <a:solidFill>
                  <a:schemeClr val="accent1">
                    <a:lumMod val="75000"/>
                  </a:schemeClr>
                </a:solidFill>
              </a:rPr>
              <a:t>DRL is challenging!</a:t>
            </a:r>
          </a:p>
        </p:txBody>
      </p:sp>
      <p:sp>
        <p:nvSpPr>
          <p:cNvPr id="3" name="Content Placeholder 2">
            <a:extLst>
              <a:ext uri="{FF2B5EF4-FFF2-40B4-BE49-F238E27FC236}">
                <a16:creationId xmlns:a16="http://schemas.microsoft.com/office/drawing/2014/main" id="{B64A0A86-C8E2-F76C-7B45-BE3D289E9DD8}"/>
              </a:ext>
            </a:extLst>
          </p:cNvPr>
          <p:cNvSpPr>
            <a:spLocks noGrp="1"/>
          </p:cNvSpPr>
          <p:nvPr>
            <p:ph idx="1"/>
          </p:nvPr>
        </p:nvSpPr>
        <p:spPr>
          <a:xfrm>
            <a:off x="505195" y="1795145"/>
            <a:ext cx="10515600" cy="2822575"/>
          </a:xfrm>
        </p:spPr>
        <p:txBody>
          <a:bodyPr/>
          <a:lstStyle/>
          <a:p>
            <a:r>
              <a:rPr lang="en-US" sz="2400" dirty="0">
                <a:solidFill>
                  <a:schemeClr val="accent1"/>
                </a:solidFill>
              </a:rPr>
              <a:t>Fully unsupervised</a:t>
            </a:r>
            <a:r>
              <a:rPr lang="en-US" sz="2400" dirty="0"/>
              <a:t> complete disentanglement has been proved to be </a:t>
            </a:r>
            <a:r>
              <a:rPr lang="en-US" sz="2400" dirty="0">
                <a:solidFill>
                  <a:schemeClr val="accent1"/>
                </a:solidFill>
              </a:rPr>
              <a:t>impossible</a:t>
            </a:r>
            <a:r>
              <a:rPr lang="en-US" sz="2400" baseline="30000" dirty="0"/>
              <a:t>1</a:t>
            </a:r>
            <a:r>
              <a:rPr lang="en-US" sz="2400" dirty="0"/>
              <a:t>.</a:t>
            </a:r>
          </a:p>
          <a:p>
            <a:pPr marL="0" indent="0">
              <a:buNone/>
            </a:pPr>
            <a:endParaRPr lang="en-US" sz="2400" dirty="0"/>
          </a:p>
          <a:p>
            <a:r>
              <a:rPr lang="en-US" sz="2400" dirty="0">
                <a:solidFill>
                  <a:schemeClr val="accent1"/>
                </a:solidFill>
              </a:rPr>
              <a:t>Real world Images </a:t>
            </a:r>
            <a:r>
              <a:rPr lang="en-US" sz="2400" dirty="0"/>
              <a:t>are much more complex and have a </a:t>
            </a:r>
            <a:r>
              <a:rPr lang="en-US" sz="2400" dirty="0">
                <a:solidFill>
                  <a:schemeClr val="accent1"/>
                </a:solidFill>
              </a:rPr>
              <a:t>sophisticated causal structure</a:t>
            </a:r>
            <a:r>
              <a:rPr lang="en-US" sz="2400" dirty="0"/>
              <a:t> between their </a:t>
            </a:r>
            <a:r>
              <a:rPr lang="en-US" sz="2400" dirty="0">
                <a:solidFill>
                  <a:schemeClr val="accent1"/>
                </a:solidFill>
              </a:rPr>
              <a:t>generative factors</a:t>
            </a:r>
            <a:r>
              <a:rPr lang="en-US" sz="2400" dirty="0"/>
              <a:t>.</a:t>
            </a:r>
          </a:p>
          <a:p>
            <a:endParaRPr lang="en-US" sz="2400" dirty="0"/>
          </a:p>
        </p:txBody>
      </p:sp>
      <p:sp>
        <p:nvSpPr>
          <p:cNvPr id="4" name="Slide Number Placeholder 3">
            <a:extLst>
              <a:ext uri="{FF2B5EF4-FFF2-40B4-BE49-F238E27FC236}">
                <a16:creationId xmlns:a16="http://schemas.microsoft.com/office/drawing/2014/main" id="{6DA09CFD-EA98-FB12-06FF-E75406FEF89C}"/>
              </a:ext>
            </a:extLst>
          </p:cNvPr>
          <p:cNvSpPr>
            <a:spLocks noGrp="1"/>
          </p:cNvSpPr>
          <p:nvPr>
            <p:ph type="sldNum" sz="quarter" idx="12"/>
          </p:nvPr>
        </p:nvSpPr>
        <p:spPr/>
        <p:txBody>
          <a:bodyPr/>
          <a:lstStyle/>
          <a:p>
            <a:fld id="{3DAEAE60-75C4-48E9-91BF-D40A5DA4F038}" type="slidenum">
              <a:rPr lang="en-US" smtClean="0"/>
              <a:pPr/>
              <a:t>6</a:t>
            </a:fld>
            <a:endParaRPr lang="en-US" dirty="0"/>
          </a:p>
        </p:txBody>
      </p:sp>
      <p:sp>
        <p:nvSpPr>
          <p:cNvPr id="5" name="TextBox 4">
            <a:extLst>
              <a:ext uri="{FF2B5EF4-FFF2-40B4-BE49-F238E27FC236}">
                <a16:creationId xmlns:a16="http://schemas.microsoft.com/office/drawing/2014/main" id="{A3664186-5091-BA14-1721-A76AAFC0E006}"/>
              </a:ext>
            </a:extLst>
          </p:cNvPr>
          <p:cNvSpPr txBox="1"/>
          <p:nvPr/>
        </p:nvSpPr>
        <p:spPr>
          <a:xfrm>
            <a:off x="350520" y="6167477"/>
            <a:ext cx="9898380" cy="553998"/>
          </a:xfrm>
          <a:prstGeom prst="rect">
            <a:avLst/>
          </a:prstGeom>
          <a:noFill/>
        </p:spPr>
        <p:txBody>
          <a:bodyPr wrap="square" rtlCol="0">
            <a:spAutoFit/>
          </a:bodyPr>
          <a:lstStyle/>
          <a:p>
            <a:r>
              <a:rPr lang="en-US" sz="1500" dirty="0"/>
              <a:t>1- </a:t>
            </a:r>
            <a:r>
              <a:rPr lang="en-US" sz="1500" dirty="0" err="1"/>
              <a:t>Locatello</a:t>
            </a:r>
            <a:r>
              <a:rPr lang="en-US" sz="1500" dirty="0"/>
              <a:t>, F., et al. (2019). ‘Challenging Common Assumptions in the Unsupervised Learning of Disentangled Representations.’ ICML, pp. 4114-4124</a:t>
            </a:r>
          </a:p>
        </p:txBody>
      </p:sp>
    </p:spTree>
    <p:extLst>
      <p:ext uri="{BB962C8B-B14F-4D97-AF65-F5344CB8AC3E}">
        <p14:creationId xmlns:p14="http://schemas.microsoft.com/office/powerpoint/2010/main" val="397088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36AB-A443-99DB-5592-9719837747DF}"/>
              </a:ext>
            </a:extLst>
          </p:cNvPr>
          <p:cNvSpPr>
            <a:spLocks noGrp="1"/>
          </p:cNvSpPr>
          <p:nvPr>
            <p:ph type="title"/>
          </p:nvPr>
        </p:nvSpPr>
        <p:spPr/>
        <p:txBody>
          <a:bodyPr/>
          <a:lstStyle/>
          <a:p>
            <a:r>
              <a:rPr lang="en-US" dirty="0">
                <a:solidFill>
                  <a:schemeClr val="accent1"/>
                </a:solidFill>
              </a:rPr>
              <a:t>Generative models</a:t>
            </a:r>
          </a:p>
        </p:txBody>
      </p:sp>
      <p:sp>
        <p:nvSpPr>
          <p:cNvPr id="4" name="Slide Number Placeholder 3">
            <a:extLst>
              <a:ext uri="{FF2B5EF4-FFF2-40B4-BE49-F238E27FC236}">
                <a16:creationId xmlns:a16="http://schemas.microsoft.com/office/drawing/2014/main" id="{ACD1FFE5-2BF4-0FBD-AFB4-B1B86AC34CA6}"/>
              </a:ext>
            </a:extLst>
          </p:cNvPr>
          <p:cNvSpPr>
            <a:spLocks noGrp="1"/>
          </p:cNvSpPr>
          <p:nvPr>
            <p:ph type="sldNum" sz="quarter" idx="12"/>
          </p:nvPr>
        </p:nvSpPr>
        <p:spPr/>
        <p:txBody>
          <a:bodyPr/>
          <a:lstStyle/>
          <a:p>
            <a:fld id="{3DAEAE60-75C4-48E9-91BF-D40A5DA4F038}" type="slidenum">
              <a:rPr lang="en-US" smtClean="0"/>
              <a:pPr/>
              <a:t>7</a:t>
            </a:fld>
            <a:endParaRPr lang="en-US" dirty="0"/>
          </a:p>
        </p:txBody>
      </p:sp>
      <p:pic>
        <p:nvPicPr>
          <p:cNvPr id="1026" name="Picture 2" descr="About Generative and Discriminative models | by Jordi Esteve Sorribas |  Medium">
            <a:extLst>
              <a:ext uri="{FF2B5EF4-FFF2-40B4-BE49-F238E27FC236}">
                <a16:creationId xmlns:a16="http://schemas.microsoft.com/office/drawing/2014/main" id="{9DC4F160-06A3-9851-DFF6-273E986FA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97" y="1637167"/>
            <a:ext cx="9484924" cy="36206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1C8B10-21B9-1570-C393-7E2E7A1DA317}"/>
              </a:ext>
            </a:extLst>
          </p:cNvPr>
          <p:cNvSpPr txBox="1"/>
          <p:nvPr/>
        </p:nvSpPr>
        <p:spPr>
          <a:xfrm>
            <a:off x="1188720" y="5273040"/>
            <a:ext cx="3939540" cy="461665"/>
          </a:xfrm>
          <a:prstGeom prst="rect">
            <a:avLst/>
          </a:prstGeom>
          <a:noFill/>
        </p:spPr>
        <p:txBody>
          <a:bodyPr wrap="square" rtlCol="0">
            <a:spAutoFit/>
          </a:bodyPr>
          <a:lstStyle/>
          <a:p>
            <a:r>
              <a:rPr lang="en-US" sz="2400" dirty="0"/>
              <a:t>Learning decision boundary</a:t>
            </a:r>
          </a:p>
        </p:txBody>
      </p:sp>
      <p:sp>
        <p:nvSpPr>
          <p:cNvPr id="6" name="TextBox 5">
            <a:extLst>
              <a:ext uri="{FF2B5EF4-FFF2-40B4-BE49-F238E27FC236}">
                <a16:creationId xmlns:a16="http://schemas.microsoft.com/office/drawing/2014/main" id="{B654EC48-A71C-E762-CCD0-5CE5C6202F73}"/>
              </a:ext>
            </a:extLst>
          </p:cNvPr>
          <p:cNvSpPr txBox="1"/>
          <p:nvPr/>
        </p:nvSpPr>
        <p:spPr>
          <a:xfrm>
            <a:off x="5661660" y="5273040"/>
            <a:ext cx="3939540" cy="461665"/>
          </a:xfrm>
          <a:prstGeom prst="rect">
            <a:avLst/>
          </a:prstGeom>
          <a:noFill/>
        </p:spPr>
        <p:txBody>
          <a:bodyPr wrap="square" rtlCol="0">
            <a:spAutoFit/>
          </a:bodyPr>
          <a:lstStyle/>
          <a:p>
            <a:r>
              <a:rPr lang="en-US" sz="2400" dirty="0"/>
              <a:t>Learning data distributions</a:t>
            </a:r>
          </a:p>
        </p:txBody>
      </p:sp>
    </p:spTree>
    <p:extLst>
      <p:ext uri="{BB962C8B-B14F-4D97-AF65-F5344CB8AC3E}">
        <p14:creationId xmlns:p14="http://schemas.microsoft.com/office/powerpoint/2010/main" val="168413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7B45D-31C4-116C-FDCF-DEA4AC4044BE}"/>
              </a:ext>
            </a:extLst>
          </p:cNvPr>
          <p:cNvSpPr>
            <a:spLocks noGrp="1"/>
          </p:cNvSpPr>
          <p:nvPr>
            <p:ph type="title"/>
          </p:nvPr>
        </p:nvSpPr>
        <p:spPr/>
        <p:txBody>
          <a:bodyPr/>
          <a:lstStyle/>
          <a:p>
            <a:r>
              <a:rPr lang="en-US" dirty="0">
                <a:solidFill>
                  <a:schemeClr val="accent1"/>
                </a:solidFill>
              </a:rPr>
              <a:t>Generative model based DRL approaches</a:t>
            </a:r>
          </a:p>
        </p:txBody>
      </p:sp>
      <p:sp>
        <p:nvSpPr>
          <p:cNvPr id="3" name="Content Placeholder 2">
            <a:extLst>
              <a:ext uri="{FF2B5EF4-FFF2-40B4-BE49-F238E27FC236}">
                <a16:creationId xmlns:a16="http://schemas.microsoft.com/office/drawing/2014/main" id="{A8F49564-FF60-1FF1-C214-02776F57C211}"/>
              </a:ext>
            </a:extLst>
          </p:cNvPr>
          <p:cNvSpPr>
            <a:spLocks noGrp="1"/>
          </p:cNvSpPr>
          <p:nvPr>
            <p:ph idx="1"/>
          </p:nvPr>
        </p:nvSpPr>
        <p:spPr>
          <a:xfrm>
            <a:off x="838200" y="1825625"/>
            <a:ext cx="10515600" cy="3782695"/>
          </a:xfrm>
        </p:spPr>
        <p:txBody>
          <a:bodyPr/>
          <a:lstStyle/>
          <a:p>
            <a:pPr marL="0" indent="0">
              <a:buNone/>
            </a:pPr>
            <a:r>
              <a:rPr lang="en-US" dirty="0"/>
              <a:t>There are many DRL approaches based on Generative models like:</a:t>
            </a:r>
          </a:p>
          <a:p>
            <a:pPr marL="0" indent="0">
              <a:buNone/>
            </a:pPr>
            <a:endParaRPr lang="en-US" dirty="0"/>
          </a:p>
          <a:p>
            <a:pPr marL="0" indent="0">
              <a:buNone/>
            </a:pPr>
            <a:r>
              <a:rPr lang="en-US" dirty="0"/>
              <a:t>1- </a:t>
            </a:r>
            <a:r>
              <a:rPr lang="en-US" dirty="0">
                <a:solidFill>
                  <a:schemeClr val="accent1"/>
                </a:solidFill>
              </a:rPr>
              <a:t>VAE</a:t>
            </a:r>
            <a:r>
              <a:rPr lang="en-US" baseline="30000" dirty="0">
                <a:solidFill>
                  <a:schemeClr val="accent1"/>
                </a:solidFill>
              </a:rPr>
              <a:t>1</a:t>
            </a:r>
            <a:r>
              <a:rPr lang="en-US" dirty="0"/>
              <a:t> (B-VAE, Factor-VAE, B-TCVAE, …)</a:t>
            </a:r>
          </a:p>
          <a:p>
            <a:pPr marL="0" indent="0">
              <a:buNone/>
            </a:pPr>
            <a:r>
              <a:rPr lang="en-US" dirty="0"/>
              <a:t>2- </a:t>
            </a:r>
            <a:r>
              <a:rPr lang="en-US" dirty="0">
                <a:solidFill>
                  <a:schemeClr val="accent1"/>
                </a:solidFill>
              </a:rPr>
              <a:t>GAN</a:t>
            </a:r>
            <a:r>
              <a:rPr lang="en-US" baseline="30000" dirty="0">
                <a:solidFill>
                  <a:schemeClr val="accent1"/>
                </a:solidFill>
              </a:rPr>
              <a:t>2</a:t>
            </a:r>
            <a:r>
              <a:rPr lang="en-US" dirty="0"/>
              <a:t> (</a:t>
            </a:r>
            <a:r>
              <a:rPr lang="en-US" dirty="0" err="1"/>
              <a:t>InfoGAN</a:t>
            </a:r>
            <a:r>
              <a:rPr lang="en-US" dirty="0"/>
              <a:t>, …)</a:t>
            </a:r>
          </a:p>
          <a:p>
            <a:pPr marL="0" indent="0">
              <a:buNone/>
            </a:pPr>
            <a:r>
              <a:rPr lang="en-US" dirty="0"/>
              <a:t>3- </a:t>
            </a:r>
            <a:r>
              <a:rPr lang="en-US" dirty="0">
                <a:solidFill>
                  <a:schemeClr val="accent1"/>
                </a:solidFill>
              </a:rPr>
              <a:t>Diffusion models </a:t>
            </a:r>
            <a:r>
              <a:rPr lang="en-US" dirty="0"/>
              <a:t>(</a:t>
            </a:r>
            <a:r>
              <a:rPr lang="en-US" dirty="0" err="1"/>
              <a:t>DisDiff</a:t>
            </a:r>
            <a:r>
              <a:rPr lang="en-US" dirty="0"/>
              <a:t>)</a:t>
            </a:r>
          </a:p>
          <a:p>
            <a:pPr marL="0" indent="0">
              <a:buNone/>
            </a:pPr>
            <a:endParaRPr lang="en-US" dirty="0"/>
          </a:p>
          <a:p>
            <a:pPr marL="0" indent="0">
              <a:buNone/>
            </a:pPr>
            <a:r>
              <a:rPr lang="en-US" dirty="0"/>
              <a:t>Most introduced approaches is based on </a:t>
            </a:r>
            <a:r>
              <a:rPr lang="en-US" dirty="0">
                <a:solidFill>
                  <a:schemeClr val="accent1"/>
                </a:solidFill>
              </a:rPr>
              <a:t>VAE</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56C81AB6-472B-AA39-4F9B-04204893C690}"/>
              </a:ext>
            </a:extLst>
          </p:cNvPr>
          <p:cNvSpPr>
            <a:spLocks noGrp="1"/>
          </p:cNvSpPr>
          <p:nvPr>
            <p:ph type="sldNum" sz="quarter" idx="12"/>
          </p:nvPr>
        </p:nvSpPr>
        <p:spPr/>
        <p:txBody>
          <a:bodyPr/>
          <a:lstStyle/>
          <a:p>
            <a:fld id="{3DAEAE60-75C4-48E9-91BF-D40A5DA4F038}" type="slidenum">
              <a:rPr lang="en-US" smtClean="0"/>
              <a:pPr/>
              <a:t>8</a:t>
            </a:fld>
            <a:endParaRPr lang="en-US" dirty="0"/>
          </a:p>
        </p:txBody>
      </p:sp>
      <p:sp>
        <p:nvSpPr>
          <p:cNvPr id="5" name="TextBox 4">
            <a:extLst>
              <a:ext uri="{FF2B5EF4-FFF2-40B4-BE49-F238E27FC236}">
                <a16:creationId xmlns:a16="http://schemas.microsoft.com/office/drawing/2014/main" id="{8EBBD46C-4D3E-75E7-175C-D319016B2D86}"/>
              </a:ext>
            </a:extLst>
          </p:cNvPr>
          <p:cNvSpPr txBox="1"/>
          <p:nvPr/>
        </p:nvSpPr>
        <p:spPr>
          <a:xfrm>
            <a:off x="838200" y="5840680"/>
            <a:ext cx="3352800" cy="646331"/>
          </a:xfrm>
          <a:prstGeom prst="rect">
            <a:avLst/>
          </a:prstGeom>
          <a:noFill/>
        </p:spPr>
        <p:txBody>
          <a:bodyPr wrap="square" rtlCol="0">
            <a:spAutoFit/>
          </a:bodyPr>
          <a:lstStyle/>
          <a:p>
            <a:r>
              <a:rPr lang="en-US" dirty="0"/>
              <a:t>1- Variational autoencoder</a:t>
            </a:r>
          </a:p>
          <a:p>
            <a:r>
              <a:rPr lang="en-US" dirty="0"/>
              <a:t>2- Generative adversarial network</a:t>
            </a:r>
          </a:p>
        </p:txBody>
      </p:sp>
    </p:spTree>
    <p:extLst>
      <p:ext uri="{BB962C8B-B14F-4D97-AF65-F5344CB8AC3E}">
        <p14:creationId xmlns:p14="http://schemas.microsoft.com/office/powerpoint/2010/main" val="241503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7657</TotalTime>
  <Words>1502</Words>
  <Application>Microsoft Office PowerPoint</Application>
  <PresentationFormat>Widescreen</PresentationFormat>
  <Paragraphs>269</Paragraphs>
  <Slides>36</Slides>
  <Notes>26</Notes>
  <HiddenSlides>2</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Calibri Light</vt:lpstr>
      <vt:lpstr>Cambria Math</vt:lpstr>
      <vt:lpstr>Söhne</vt:lpstr>
      <vt:lpstr>Office Theme</vt:lpstr>
      <vt:lpstr>Equation</vt:lpstr>
      <vt:lpstr>Disentangled Representation Learning (DRL)</vt:lpstr>
      <vt:lpstr>Cognitive inspiration</vt:lpstr>
      <vt:lpstr>3D shape dataset</vt:lpstr>
      <vt:lpstr>Disentangled representation definition</vt:lpstr>
      <vt:lpstr>Two DRL paradigm</vt:lpstr>
      <vt:lpstr>DRL1 helps other ML areas</vt:lpstr>
      <vt:lpstr>DRL is challenging!</vt:lpstr>
      <vt:lpstr>Generative models</vt:lpstr>
      <vt:lpstr>Generative model based DRL approaches</vt:lpstr>
      <vt:lpstr>PowerPoint Presentation</vt:lpstr>
      <vt:lpstr>Autoencoder</vt:lpstr>
      <vt:lpstr>Autoencoders (irregular latent space)</vt:lpstr>
      <vt:lpstr>Autoencoders (irregular latent space)</vt:lpstr>
      <vt:lpstr>Autoencoders (irregular latent space)</vt:lpstr>
      <vt:lpstr>Autoencoders (irregular latent space)</vt:lpstr>
      <vt:lpstr>Variational autoencoder</vt:lpstr>
      <vt:lpstr>Kullback–Leibler divergence</vt:lpstr>
      <vt:lpstr>Variational autoencoder (Regularized latent space)</vt:lpstr>
      <vt:lpstr>Variational autoencoder (Regularized latent space)</vt:lpstr>
      <vt:lpstr>Variational autoencoder (Meaningful latent space)</vt:lpstr>
      <vt:lpstr>Variational autoencoder (Latent interpolation)</vt:lpstr>
      <vt:lpstr>Variational autoencoder (Reconstruction loss)</vt:lpstr>
      <vt:lpstr>Variational autoencoder (Reconstruction loss- Probabilistic view)</vt:lpstr>
      <vt:lpstr>Variational autoencoder (Reconstruction loss- Probabilistic view)</vt:lpstr>
      <vt:lpstr>Variational autoencoder (loss)</vt:lpstr>
      <vt:lpstr>Aggregated posterior distribution</vt:lpstr>
      <vt:lpstr>PowerPoint Presentation</vt:lpstr>
      <vt:lpstr>Factorized aggregated posterior distribution </vt:lpstr>
      <vt:lpstr>β-VAE1</vt:lpstr>
      <vt:lpstr>β-VAE</vt:lpstr>
      <vt:lpstr>β-VAE</vt:lpstr>
      <vt:lpstr>FactorVAE1</vt:lpstr>
      <vt:lpstr>FactorVAE (loss)</vt:lpstr>
      <vt:lpstr>TC approximation</vt:lpstr>
      <vt:lpstr>FactorVAE vs β-VAE </vt:lpstr>
      <vt:lpstr>FactorVAE vs β-VAE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Disentangled representation learning with Group theory</dc:title>
  <dc:creator>Amin mousavi</dc:creator>
  <cp:lastModifiedBy>MostafaUser</cp:lastModifiedBy>
  <cp:revision>165</cp:revision>
  <dcterms:created xsi:type="dcterms:W3CDTF">2023-12-16T17:47:44Z</dcterms:created>
  <dcterms:modified xsi:type="dcterms:W3CDTF">2025-03-01T09:32:49Z</dcterms:modified>
</cp:coreProperties>
</file>